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Montserrat"/>
      <p:regular r:id="rId19"/>
      <p:bold r:id="rId20"/>
      <p:italic r:id="rId21"/>
      <p:boldItalic r:id="rId22"/>
    </p:embeddedFont>
    <p:embeddedFont>
      <p:font typeface="Barlow Semi Condensed"/>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BarlowSemiCondensed-bold.fntdata"/><Relationship Id="rId23" Type="http://schemas.openxmlformats.org/officeDocument/2006/relationships/font" Target="fonts/BarlowSemiCondense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SemiCondensed-boldItalic.fntdata"/><Relationship Id="rId25" Type="http://schemas.openxmlformats.org/officeDocument/2006/relationships/font" Target="fonts/BarlowSemiCondense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Montserrat-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257a3c94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257a3c94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257a3c943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257a3c943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236398f756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236398f756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3fe2dbf9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3fe2dbf9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3fe0c8989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3fe0c8989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502253db8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502253db8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502253db8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502253db8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502253db8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502253db8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502253db8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502253db8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hyperlink" Target="https://jeugdjournaal.nl/artikel/2464860-hysterische-wedstrijd-honderden-spelers-en-een-voetbal.html" TargetMode="External"/><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3.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0" y="2286"/>
            <a:ext cx="9144000" cy="5138928"/>
          </a:xfrm>
          <a:prstGeom prst="rect">
            <a:avLst/>
          </a:prstGeom>
          <a:noFill/>
          <a:ln>
            <a:noFill/>
          </a:ln>
        </p:spPr>
      </p:pic>
      <p:sp>
        <p:nvSpPr>
          <p:cNvPr id="55" name="Google Shape;55;p13"/>
          <p:cNvSpPr txBox="1"/>
          <p:nvPr>
            <p:ph type="ctrTitle"/>
          </p:nvPr>
        </p:nvSpPr>
        <p:spPr>
          <a:xfrm>
            <a:off x="713650" y="701550"/>
            <a:ext cx="7497900" cy="3740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nl" sz="4000">
                <a:solidFill>
                  <a:srgbClr val="2146A0"/>
                </a:solidFill>
                <a:latin typeface="Montserrat"/>
                <a:ea typeface="Montserrat"/>
                <a:cs typeface="Montserrat"/>
                <a:sym typeface="Montserrat"/>
              </a:rPr>
              <a:t>WEEK</a:t>
            </a:r>
            <a:r>
              <a:rPr b="1" lang="nl" sz="4000">
                <a:solidFill>
                  <a:srgbClr val="2146A0"/>
                </a:solidFill>
                <a:latin typeface="Montserrat"/>
                <a:ea typeface="Montserrat"/>
                <a:cs typeface="Montserrat"/>
                <a:sym typeface="Montserrat"/>
              </a:rPr>
              <a:t>OPDRACHTEN</a:t>
            </a:r>
            <a:r>
              <a:rPr b="1" lang="nl" sz="4000">
                <a:solidFill>
                  <a:srgbClr val="2146A0"/>
                </a:solidFill>
                <a:latin typeface="Montserrat"/>
                <a:ea typeface="Montserrat"/>
                <a:cs typeface="Montserrat"/>
                <a:sym typeface="Montserrat"/>
              </a:rPr>
              <a:t> </a:t>
            </a:r>
            <a:endParaRPr b="1" sz="4000">
              <a:solidFill>
                <a:srgbClr val="2146A0"/>
              </a:solidFill>
              <a:latin typeface="Montserrat"/>
              <a:ea typeface="Montserrat"/>
              <a:cs typeface="Montserrat"/>
              <a:sym typeface="Montserrat"/>
            </a:endParaRPr>
          </a:p>
          <a:p>
            <a:pPr indent="0" lvl="0" marL="0" rtl="0" algn="l">
              <a:spcBef>
                <a:spcPts val="0"/>
              </a:spcBef>
              <a:spcAft>
                <a:spcPts val="0"/>
              </a:spcAft>
              <a:buNone/>
            </a:pPr>
            <a:r>
              <a:rPr b="1" lang="nl" sz="4000">
                <a:solidFill>
                  <a:srgbClr val="2146A0"/>
                </a:solidFill>
                <a:latin typeface="Montserrat"/>
                <a:ea typeface="Montserrat"/>
                <a:cs typeface="Montserrat"/>
                <a:sym typeface="Montserrat"/>
              </a:rPr>
              <a:t>VOOR THUIS OF</a:t>
            </a:r>
            <a:endParaRPr b="1" sz="4000">
              <a:solidFill>
                <a:srgbClr val="2146A0"/>
              </a:solidFill>
              <a:latin typeface="Montserrat"/>
              <a:ea typeface="Montserrat"/>
              <a:cs typeface="Montserrat"/>
              <a:sym typeface="Montserrat"/>
            </a:endParaRPr>
          </a:p>
          <a:p>
            <a:pPr indent="0" lvl="0" marL="0" rtl="0" algn="l">
              <a:spcBef>
                <a:spcPts val="0"/>
              </a:spcBef>
              <a:spcAft>
                <a:spcPts val="0"/>
              </a:spcAft>
              <a:buNone/>
            </a:pPr>
            <a:r>
              <a:rPr b="1" lang="nl" sz="4000">
                <a:solidFill>
                  <a:srgbClr val="2146A0"/>
                </a:solidFill>
                <a:latin typeface="Montserrat"/>
                <a:ea typeface="Montserrat"/>
                <a:cs typeface="Montserrat"/>
                <a:sym typeface="Montserrat"/>
              </a:rPr>
              <a:t>IN DE KLAS</a:t>
            </a:r>
            <a:endParaRPr sz="1800">
              <a:solidFill>
                <a:srgbClr val="2146A0"/>
              </a:solidFill>
              <a:latin typeface="Avenir"/>
              <a:ea typeface="Avenir"/>
              <a:cs typeface="Avenir"/>
              <a:sym typeface="Avenir"/>
            </a:endParaRPr>
          </a:p>
        </p:txBody>
      </p:sp>
      <p:sp>
        <p:nvSpPr>
          <p:cNvPr id="56" name="Google Shape;56;p13"/>
          <p:cNvSpPr txBox="1"/>
          <p:nvPr>
            <p:ph idx="1" type="subTitle"/>
          </p:nvPr>
        </p:nvSpPr>
        <p:spPr>
          <a:xfrm>
            <a:off x="2465875" y="4664825"/>
            <a:ext cx="4229700" cy="40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nl" sz="2200">
                <a:solidFill>
                  <a:schemeClr val="lt1"/>
                </a:solidFill>
                <a:latin typeface="Barlow Semi Condensed"/>
                <a:ea typeface="Barlow Semi Condensed"/>
                <a:cs typeface="Barlow Semi Condensed"/>
                <a:sym typeface="Barlow Semi Condensed"/>
              </a:rPr>
              <a:t>POWERLAB</a:t>
            </a:r>
            <a:endParaRPr sz="2200">
              <a:solidFill>
                <a:schemeClr val="lt1"/>
              </a:solidFill>
              <a:latin typeface="Barlow Semi Condensed"/>
              <a:ea typeface="Barlow Semi Condensed"/>
              <a:cs typeface="Barlow Semi Condensed"/>
              <a:sym typeface="Barlow Semi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ctrTitle"/>
          </p:nvPr>
        </p:nvSpPr>
        <p:spPr>
          <a:xfrm>
            <a:off x="713650" y="701550"/>
            <a:ext cx="7610700" cy="374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nl" sz="4000">
                <a:solidFill>
                  <a:srgbClr val="2146A0"/>
                </a:solidFill>
                <a:latin typeface="Montserrat"/>
                <a:ea typeface="Montserrat"/>
                <a:cs typeface="Montserrat"/>
                <a:sym typeface="Montserrat"/>
              </a:rPr>
              <a:t>KNUFFELBAL</a:t>
            </a:r>
            <a:endParaRPr b="1" sz="4000">
              <a:solidFill>
                <a:srgbClr val="2146A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rotWithShape="1">
          <a:blip r:embed="rId3">
            <a:alphaModFix/>
          </a:blip>
          <a:srcRect b="0" l="0" r="0" t="0"/>
          <a:stretch/>
        </p:blipFill>
        <p:spPr>
          <a:xfrm>
            <a:off x="0" y="2286"/>
            <a:ext cx="9144000" cy="5138928"/>
          </a:xfrm>
          <a:prstGeom prst="rect">
            <a:avLst/>
          </a:prstGeom>
          <a:noFill/>
          <a:ln>
            <a:noFill/>
          </a:ln>
        </p:spPr>
      </p:pic>
      <p:sp>
        <p:nvSpPr>
          <p:cNvPr id="67" name="Google Shape;67;p15"/>
          <p:cNvSpPr txBox="1"/>
          <p:nvPr/>
        </p:nvSpPr>
        <p:spPr>
          <a:xfrm>
            <a:off x="2498550" y="4658200"/>
            <a:ext cx="4146900" cy="483000"/>
          </a:xfrm>
          <a:prstGeom prst="rect">
            <a:avLst/>
          </a:prstGeom>
          <a:noFill/>
          <a:ln>
            <a:noFill/>
          </a:ln>
        </p:spPr>
        <p:txBody>
          <a:bodyPr anchorCtr="0" anchor="t" bIns="91425" lIns="91425" spcFirstLastPara="1" rIns="91425" wrap="square" tIns="91425">
            <a:noAutofit/>
          </a:bodyPr>
          <a:lstStyle/>
          <a:p>
            <a:pPr indent="457200" lvl="0" marL="457200" rtl="0" algn="l">
              <a:spcBef>
                <a:spcPts val="0"/>
              </a:spcBef>
              <a:spcAft>
                <a:spcPts val="0"/>
              </a:spcAft>
              <a:buClr>
                <a:srgbClr val="000000"/>
              </a:buClr>
              <a:buSzPts val="1100"/>
              <a:buFont typeface="Arial"/>
              <a:buNone/>
            </a:pPr>
            <a:r>
              <a:rPr lang="nl" sz="2400">
                <a:solidFill>
                  <a:schemeClr val="lt1"/>
                </a:solidFill>
                <a:latin typeface="Barlow Semi Condensed"/>
                <a:ea typeface="Barlow Semi Condensed"/>
                <a:cs typeface="Barlow Semi Condensed"/>
                <a:sym typeface="Barlow Semi Condensed"/>
              </a:rPr>
              <a:t>KNUFFELBAL</a:t>
            </a:r>
            <a:endParaRPr sz="2400">
              <a:solidFill>
                <a:srgbClr val="FFFFFF"/>
              </a:solidFill>
              <a:latin typeface="Barlow Semi Condensed"/>
              <a:ea typeface="Barlow Semi Condensed"/>
              <a:cs typeface="Barlow Semi Condensed"/>
              <a:sym typeface="Barlow Semi Condensed"/>
            </a:endParaRPr>
          </a:p>
        </p:txBody>
      </p:sp>
      <p:sp>
        <p:nvSpPr>
          <p:cNvPr id="68" name="Google Shape;68;p15"/>
          <p:cNvSpPr txBox="1"/>
          <p:nvPr/>
        </p:nvSpPr>
        <p:spPr>
          <a:xfrm>
            <a:off x="713650" y="3191575"/>
            <a:ext cx="7586700" cy="124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2400">
                <a:solidFill>
                  <a:srgbClr val="2146A0"/>
                </a:solidFill>
                <a:latin typeface="Roboto"/>
                <a:ea typeface="Roboto"/>
                <a:cs typeface="Roboto"/>
                <a:sym typeface="Roboto"/>
              </a:rPr>
              <a:t>OPDRACHT:</a:t>
            </a:r>
            <a:r>
              <a:rPr b="1" lang="nl" sz="2400">
                <a:solidFill>
                  <a:srgbClr val="22B4F3"/>
                </a:solidFill>
                <a:latin typeface="Roboto"/>
                <a:ea typeface="Roboto"/>
                <a:cs typeface="Roboto"/>
                <a:sym typeface="Roboto"/>
              </a:rPr>
              <a:t> </a:t>
            </a:r>
            <a:r>
              <a:rPr lang="nl" sz="2000">
                <a:solidFill>
                  <a:schemeClr val="dk1"/>
                </a:solidFill>
                <a:latin typeface="Roboto"/>
                <a:ea typeface="Roboto"/>
                <a:cs typeface="Roboto"/>
                <a:sym typeface="Roboto"/>
              </a:rPr>
              <a:t>Bekijk het filmpje en beantwoord de vragen.</a:t>
            </a:r>
            <a:endParaRPr sz="2000">
              <a:solidFill>
                <a:schemeClr val="dk1"/>
              </a:solidFill>
              <a:latin typeface="Roboto"/>
              <a:ea typeface="Roboto"/>
              <a:cs typeface="Roboto"/>
              <a:sym typeface="Roboto"/>
            </a:endParaRPr>
          </a:p>
        </p:txBody>
      </p:sp>
      <p:pic>
        <p:nvPicPr>
          <p:cNvPr id="69" name="Google Shape;69;p15"/>
          <p:cNvPicPr preferRelativeResize="0"/>
          <p:nvPr/>
        </p:nvPicPr>
        <p:blipFill rotWithShape="1">
          <a:blip r:embed="rId4">
            <a:alphaModFix/>
          </a:blip>
          <a:srcRect b="0" l="17870" r="23823" t="0"/>
          <a:stretch/>
        </p:blipFill>
        <p:spPr>
          <a:xfrm>
            <a:off x="3397678" y="677725"/>
            <a:ext cx="2583210" cy="2487001"/>
          </a:xfrm>
          <a:prstGeom prst="rect">
            <a:avLst/>
          </a:prstGeom>
          <a:noFill/>
          <a:ln>
            <a:noFill/>
          </a:ln>
        </p:spPr>
      </p:pic>
      <p:sp>
        <p:nvSpPr>
          <p:cNvPr id="70" name="Google Shape;70;p15"/>
          <p:cNvSpPr/>
          <p:nvPr/>
        </p:nvSpPr>
        <p:spPr>
          <a:xfrm>
            <a:off x="203575" y="677725"/>
            <a:ext cx="3194100" cy="2487000"/>
          </a:xfrm>
          <a:prstGeom prst="rect">
            <a:avLst/>
          </a:prstGeom>
          <a:noFill/>
          <a:ln cap="flat" cmpd="sng" w="28575">
            <a:solidFill>
              <a:srgbClr val="22B4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a:solidFill>
                  <a:schemeClr val="dk1"/>
                </a:solidFill>
                <a:latin typeface="Barlow Semi Condensed"/>
                <a:ea typeface="Barlow Semi Condensed"/>
                <a:cs typeface="Barlow Semi Condensed"/>
                <a:sym typeface="Barlow Semi Condensed"/>
              </a:rPr>
              <a:t>Al ooit van </a:t>
            </a:r>
            <a:r>
              <a:rPr b="1" lang="nl">
                <a:solidFill>
                  <a:schemeClr val="dk1"/>
                </a:solidFill>
                <a:latin typeface="Barlow Semi Condensed"/>
                <a:ea typeface="Barlow Semi Condensed"/>
                <a:cs typeface="Barlow Semi Condensed"/>
                <a:sym typeface="Barlow Semi Condensed"/>
              </a:rPr>
              <a:t>knuffelbal </a:t>
            </a:r>
            <a:r>
              <a:rPr lang="nl">
                <a:solidFill>
                  <a:schemeClr val="dk1"/>
                </a:solidFill>
                <a:latin typeface="Barlow Semi Condensed"/>
                <a:ea typeface="Barlow Semi Condensed"/>
                <a:cs typeface="Barlow Semi Condensed"/>
                <a:sym typeface="Barlow Semi Condensed"/>
              </a:rPr>
              <a:t>gehoord? </a:t>
            </a:r>
            <a:endParaRPr>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rPr lang="nl">
                <a:solidFill>
                  <a:schemeClr val="dk1"/>
                </a:solidFill>
                <a:latin typeface="Barlow Semi Condensed"/>
                <a:ea typeface="Barlow Semi Condensed"/>
                <a:cs typeface="Barlow Semi Condensed"/>
                <a:sym typeface="Barlow Semi Condensed"/>
              </a:rPr>
              <a:t>Dit eeuwenoude spel wordt gespeeld op een speelveld van zo’n 5 kilometer lang met honderden deelnemers en duurt wel 2 dagen. Het bestaat echt en wordt gespeeld in Ashbourne (Engeland). Het doel van het spel is scoren met een bal en er zijn vrijwel geen regels.</a:t>
            </a:r>
            <a:endParaRPr sz="1700">
              <a:latin typeface="Barlow Semi Condensed"/>
              <a:ea typeface="Barlow Semi Condensed"/>
              <a:cs typeface="Barlow Semi Condensed"/>
              <a:sym typeface="Barlow Semi Condensed"/>
            </a:endParaRPr>
          </a:p>
        </p:txBody>
      </p:sp>
      <p:sp>
        <p:nvSpPr>
          <p:cNvPr id="71" name="Google Shape;71;p15"/>
          <p:cNvSpPr/>
          <p:nvPr/>
        </p:nvSpPr>
        <p:spPr>
          <a:xfrm>
            <a:off x="5980900" y="677725"/>
            <a:ext cx="2979000" cy="2122500"/>
          </a:xfrm>
          <a:prstGeom prst="wedgeRectCallout">
            <a:avLst>
              <a:gd fmla="val -80475" name="adj1"/>
              <a:gd fmla="val 8187" name="adj2"/>
            </a:avLst>
          </a:prstGeom>
          <a:solidFill>
            <a:srgbClr val="FFFFFF"/>
          </a:solidFill>
          <a:ln cap="flat" cmpd="sng" w="28575">
            <a:solidFill>
              <a:srgbClr val="22B4F3"/>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Barlow Semi Condensed"/>
              <a:buAutoNum type="arabicPeriod"/>
            </a:pPr>
            <a:r>
              <a:rPr lang="nl">
                <a:solidFill>
                  <a:schemeClr val="dk1"/>
                </a:solidFill>
                <a:latin typeface="Barlow Semi Condensed"/>
                <a:ea typeface="Barlow Semi Condensed"/>
                <a:cs typeface="Barlow Semi Condensed"/>
                <a:sym typeface="Barlow Semi Condensed"/>
              </a:rPr>
              <a:t>Wat denk jij dat de succesfactor van dit spel is? </a:t>
            </a:r>
            <a:endParaRPr>
              <a:solidFill>
                <a:schemeClr val="dk1"/>
              </a:solidFill>
              <a:latin typeface="Barlow Semi Condensed"/>
              <a:ea typeface="Barlow Semi Condensed"/>
              <a:cs typeface="Barlow Semi Condensed"/>
              <a:sym typeface="Barlow Semi Condensed"/>
            </a:endParaRPr>
          </a:p>
          <a:p>
            <a:pPr indent="-317500" lvl="0" marL="457200" rtl="0" algn="l">
              <a:lnSpc>
                <a:spcPct val="115000"/>
              </a:lnSpc>
              <a:spcBef>
                <a:spcPts val="0"/>
              </a:spcBef>
              <a:spcAft>
                <a:spcPts val="0"/>
              </a:spcAft>
              <a:buClr>
                <a:schemeClr val="dk1"/>
              </a:buClr>
              <a:buSzPts val="1400"/>
              <a:buFont typeface="Barlow Semi Condensed"/>
              <a:buAutoNum type="arabicPeriod"/>
            </a:pPr>
            <a:r>
              <a:rPr lang="nl">
                <a:solidFill>
                  <a:schemeClr val="dk1"/>
                </a:solidFill>
                <a:latin typeface="Barlow Semi Condensed"/>
                <a:ea typeface="Barlow Semi Condensed"/>
                <a:cs typeface="Barlow Semi Condensed"/>
                <a:sym typeface="Barlow Semi Condensed"/>
              </a:rPr>
              <a:t>Welke opties zie jij voor aanpassingen van het spel? Maak hiervoor een ontwerp.</a:t>
            </a:r>
            <a:endParaRPr>
              <a:solidFill>
                <a:schemeClr val="dk1"/>
              </a:solidFill>
              <a:latin typeface="Barlow Semi Condensed"/>
              <a:ea typeface="Barlow Semi Condensed"/>
              <a:cs typeface="Barlow Semi Condensed"/>
              <a:sym typeface="Barlow Semi Condensed"/>
            </a:endParaRPr>
          </a:p>
          <a:p>
            <a:pPr indent="-317500" lvl="0" marL="457200" rtl="0" algn="l">
              <a:lnSpc>
                <a:spcPct val="115000"/>
              </a:lnSpc>
              <a:spcBef>
                <a:spcPts val="0"/>
              </a:spcBef>
              <a:spcAft>
                <a:spcPts val="0"/>
              </a:spcAft>
              <a:buClr>
                <a:schemeClr val="dk1"/>
              </a:buClr>
              <a:buSzPts val="1400"/>
              <a:buFont typeface="Barlow Semi Condensed"/>
              <a:buAutoNum type="arabicPeriod"/>
            </a:pPr>
            <a:r>
              <a:rPr lang="nl">
                <a:solidFill>
                  <a:schemeClr val="dk1"/>
                </a:solidFill>
                <a:latin typeface="Barlow Semi Condensed"/>
                <a:ea typeface="Barlow Semi Condensed"/>
                <a:cs typeface="Barlow Semi Condensed"/>
                <a:sym typeface="Barlow Semi Condensed"/>
              </a:rPr>
              <a:t>Knuffelbal is de naam… maar is deze naam wel passend? Kan jij een andere naam bedenken?</a:t>
            </a:r>
            <a:endParaRPr>
              <a:solidFill>
                <a:schemeClr val="dk1"/>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sz="1700">
              <a:solidFill>
                <a:schemeClr val="dk1"/>
              </a:solidFill>
              <a:latin typeface="Barlow Semi Condensed"/>
              <a:ea typeface="Barlow Semi Condensed"/>
              <a:cs typeface="Barlow Semi Condensed"/>
              <a:sym typeface="Barlow Semi Condensed"/>
            </a:endParaRPr>
          </a:p>
        </p:txBody>
      </p:sp>
      <p:pic>
        <p:nvPicPr>
          <p:cNvPr id="72" name="Google Shape;72;p15">
            <a:hlinkClick r:id="rId5"/>
          </p:cNvPr>
          <p:cNvPicPr preferRelativeResize="0"/>
          <p:nvPr/>
        </p:nvPicPr>
        <p:blipFill>
          <a:blip r:embed="rId6">
            <a:alphaModFix/>
          </a:blip>
          <a:stretch>
            <a:fillRect/>
          </a:stretch>
        </p:blipFill>
        <p:spPr>
          <a:xfrm>
            <a:off x="3223299" y="497999"/>
            <a:ext cx="802500" cy="7731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ctrTitle"/>
          </p:nvPr>
        </p:nvSpPr>
        <p:spPr>
          <a:xfrm>
            <a:off x="713650" y="701550"/>
            <a:ext cx="7610700" cy="374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nl" sz="4000">
                <a:solidFill>
                  <a:srgbClr val="2146A0"/>
                </a:solidFill>
                <a:latin typeface="Montserrat"/>
                <a:ea typeface="Montserrat"/>
                <a:cs typeface="Montserrat"/>
                <a:sym typeface="Montserrat"/>
              </a:rPr>
              <a:t>MEEDOEN</a:t>
            </a:r>
            <a:endParaRPr b="1" sz="4000">
              <a:solidFill>
                <a:srgbClr val="2146A0"/>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7"/>
          <p:cNvPicPr preferRelativeResize="0"/>
          <p:nvPr/>
        </p:nvPicPr>
        <p:blipFill rotWithShape="1">
          <a:blip r:embed="rId3">
            <a:alphaModFix/>
          </a:blip>
          <a:srcRect b="0" l="0" r="0" t="0"/>
          <a:stretch/>
        </p:blipFill>
        <p:spPr>
          <a:xfrm>
            <a:off x="0" y="2286"/>
            <a:ext cx="9144000" cy="5138928"/>
          </a:xfrm>
          <a:prstGeom prst="rect">
            <a:avLst/>
          </a:prstGeom>
          <a:noFill/>
          <a:ln>
            <a:noFill/>
          </a:ln>
        </p:spPr>
      </p:pic>
      <p:sp>
        <p:nvSpPr>
          <p:cNvPr id="83" name="Google Shape;83;p17"/>
          <p:cNvSpPr txBox="1"/>
          <p:nvPr/>
        </p:nvSpPr>
        <p:spPr>
          <a:xfrm>
            <a:off x="2498550" y="4658200"/>
            <a:ext cx="4146900" cy="48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nl" sz="2400">
                <a:solidFill>
                  <a:schemeClr val="lt1"/>
                </a:solidFill>
                <a:latin typeface="Barlow Semi Condensed"/>
                <a:ea typeface="Barlow Semi Condensed"/>
                <a:cs typeface="Barlow Semi Condensed"/>
                <a:sym typeface="Barlow Semi Condensed"/>
              </a:rPr>
              <a:t>MEEDOEN</a:t>
            </a:r>
            <a:endParaRPr sz="2400">
              <a:solidFill>
                <a:srgbClr val="FFFFFF"/>
              </a:solidFill>
              <a:latin typeface="Barlow Semi Condensed"/>
              <a:ea typeface="Barlow Semi Condensed"/>
              <a:cs typeface="Barlow Semi Condensed"/>
              <a:sym typeface="Barlow Semi Condensed"/>
            </a:endParaRPr>
          </a:p>
        </p:txBody>
      </p:sp>
      <p:sp>
        <p:nvSpPr>
          <p:cNvPr id="84" name="Google Shape;84;p17"/>
          <p:cNvSpPr txBox="1"/>
          <p:nvPr/>
        </p:nvSpPr>
        <p:spPr>
          <a:xfrm>
            <a:off x="713650" y="3191575"/>
            <a:ext cx="7586700" cy="124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2400">
                <a:solidFill>
                  <a:srgbClr val="2146A0"/>
                </a:solidFill>
                <a:latin typeface="Roboto"/>
                <a:ea typeface="Roboto"/>
                <a:cs typeface="Roboto"/>
                <a:sym typeface="Roboto"/>
              </a:rPr>
              <a:t>OPDRACHT:</a:t>
            </a:r>
            <a:r>
              <a:rPr b="1" lang="nl" sz="2400">
                <a:solidFill>
                  <a:srgbClr val="22B4F3"/>
                </a:solidFill>
                <a:latin typeface="Roboto"/>
                <a:ea typeface="Roboto"/>
                <a:cs typeface="Roboto"/>
                <a:sym typeface="Roboto"/>
              </a:rPr>
              <a:t> </a:t>
            </a:r>
            <a:r>
              <a:rPr lang="nl" sz="2000">
                <a:solidFill>
                  <a:schemeClr val="dk1"/>
                </a:solidFill>
                <a:latin typeface="Roboto"/>
                <a:ea typeface="Roboto"/>
                <a:cs typeface="Roboto"/>
                <a:sym typeface="Roboto"/>
              </a:rPr>
              <a:t>Verzin een aanpassing voor een bestaande sport, zodat mensen met een handicap toch mee kunnen doen. Of zorg ervoor dat iemand met een blessure toch kan blijven trainen.</a:t>
            </a:r>
            <a:endParaRPr b="1" sz="2000">
              <a:solidFill>
                <a:srgbClr val="22B4F3"/>
              </a:solidFill>
              <a:latin typeface="Roboto"/>
              <a:ea typeface="Roboto"/>
              <a:cs typeface="Roboto"/>
              <a:sym typeface="Roboto"/>
            </a:endParaRPr>
          </a:p>
        </p:txBody>
      </p:sp>
      <p:pic>
        <p:nvPicPr>
          <p:cNvPr id="85" name="Google Shape;85;p17"/>
          <p:cNvPicPr preferRelativeResize="0"/>
          <p:nvPr/>
        </p:nvPicPr>
        <p:blipFill>
          <a:blip r:embed="rId4">
            <a:alphaModFix/>
          </a:blip>
          <a:stretch>
            <a:fillRect/>
          </a:stretch>
        </p:blipFill>
        <p:spPr>
          <a:xfrm>
            <a:off x="3860925" y="830950"/>
            <a:ext cx="4439425" cy="2219700"/>
          </a:xfrm>
          <a:prstGeom prst="rect">
            <a:avLst/>
          </a:prstGeom>
          <a:noFill/>
          <a:ln cap="flat" cmpd="sng" w="28575">
            <a:solidFill>
              <a:srgbClr val="22B4F3"/>
            </a:solidFill>
            <a:prstDash val="solid"/>
            <a:round/>
            <a:headEnd len="sm" w="sm" type="none"/>
            <a:tailEnd len="sm" w="sm" type="none"/>
          </a:ln>
        </p:spPr>
      </p:pic>
      <p:sp>
        <p:nvSpPr>
          <p:cNvPr id="86" name="Google Shape;86;p17"/>
          <p:cNvSpPr/>
          <p:nvPr/>
        </p:nvSpPr>
        <p:spPr>
          <a:xfrm>
            <a:off x="814200" y="831375"/>
            <a:ext cx="2884800" cy="2219700"/>
          </a:xfrm>
          <a:prstGeom prst="rect">
            <a:avLst/>
          </a:prstGeom>
          <a:noFill/>
          <a:ln cap="flat" cmpd="sng" w="28575">
            <a:solidFill>
              <a:srgbClr val="22B4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nl">
                <a:solidFill>
                  <a:schemeClr val="dk1"/>
                </a:solidFill>
                <a:latin typeface="Barlow Semi Condensed"/>
                <a:ea typeface="Barlow Semi Condensed"/>
                <a:cs typeface="Barlow Semi Condensed"/>
                <a:sym typeface="Barlow Semi Condensed"/>
              </a:rPr>
              <a:t>Kickbokser Rico Verhoeven heeft een operatie aan zijn knie gehad. Als wereldkampioen wil hij natuurlijk fit blijven, maar hoe kan je als kickbokser trainen zonder je knie te belasten? Op de foto zie je een voorbeeld van hoe hij alsnog blijft trainen.</a:t>
            </a:r>
            <a:endParaRPr sz="1700">
              <a:latin typeface="Barlow Semi Condensed"/>
              <a:ea typeface="Barlow Semi Condensed"/>
              <a:cs typeface="Barlow Semi Condensed"/>
              <a:sym typeface="Barlow Semi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ctrTitle"/>
          </p:nvPr>
        </p:nvSpPr>
        <p:spPr>
          <a:xfrm>
            <a:off x="713650" y="701550"/>
            <a:ext cx="7610700" cy="374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nl" sz="4000">
                <a:solidFill>
                  <a:srgbClr val="2146A0"/>
                </a:solidFill>
                <a:latin typeface="Montserrat"/>
                <a:ea typeface="Montserrat"/>
                <a:cs typeface="Montserrat"/>
                <a:sym typeface="Montserrat"/>
              </a:rPr>
              <a:t>KWALITIJD</a:t>
            </a:r>
            <a:endParaRPr b="1" sz="4000">
              <a:solidFill>
                <a:srgbClr val="2146A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9"/>
          <p:cNvPicPr preferRelativeResize="0"/>
          <p:nvPr/>
        </p:nvPicPr>
        <p:blipFill rotWithShape="1">
          <a:blip r:embed="rId3">
            <a:alphaModFix/>
          </a:blip>
          <a:srcRect b="0" l="0" r="0" t="0"/>
          <a:stretch/>
        </p:blipFill>
        <p:spPr>
          <a:xfrm>
            <a:off x="0" y="2286"/>
            <a:ext cx="9144000" cy="5138928"/>
          </a:xfrm>
          <a:prstGeom prst="rect">
            <a:avLst/>
          </a:prstGeom>
          <a:noFill/>
          <a:ln>
            <a:noFill/>
          </a:ln>
        </p:spPr>
      </p:pic>
      <p:sp>
        <p:nvSpPr>
          <p:cNvPr id="97" name="Google Shape;97;p19"/>
          <p:cNvSpPr txBox="1"/>
          <p:nvPr/>
        </p:nvSpPr>
        <p:spPr>
          <a:xfrm>
            <a:off x="2498550" y="4658200"/>
            <a:ext cx="4146900" cy="48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nl" sz="2400">
                <a:solidFill>
                  <a:schemeClr val="lt1"/>
                </a:solidFill>
                <a:latin typeface="Barlow Semi Condensed"/>
                <a:ea typeface="Barlow Semi Condensed"/>
                <a:cs typeface="Barlow Semi Condensed"/>
                <a:sym typeface="Barlow Semi Condensed"/>
              </a:rPr>
              <a:t>KWALITIJD</a:t>
            </a:r>
            <a:endParaRPr sz="2400">
              <a:solidFill>
                <a:srgbClr val="FFFFFF"/>
              </a:solidFill>
              <a:latin typeface="Barlow Semi Condensed"/>
              <a:ea typeface="Barlow Semi Condensed"/>
              <a:cs typeface="Barlow Semi Condensed"/>
              <a:sym typeface="Barlow Semi Condensed"/>
            </a:endParaRPr>
          </a:p>
        </p:txBody>
      </p:sp>
      <p:sp>
        <p:nvSpPr>
          <p:cNvPr id="98" name="Google Shape;98;p19"/>
          <p:cNvSpPr txBox="1"/>
          <p:nvPr/>
        </p:nvSpPr>
        <p:spPr>
          <a:xfrm>
            <a:off x="713650" y="3191575"/>
            <a:ext cx="7586700" cy="124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2400">
                <a:solidFill>
                  <a:srgbClr val="2146A0"/>
                </a:solidFill>
                <a:latin typeface="Roboto"/>
                <a:ea typeface="Roboto"/>
                <a:cs typeface="Roboto"/>
                <a:sym typeface="Roboto"/>
              </a:rPr>
              <a:t>OPDRACHT: </a:t>
            </a:r>
            <a:r>
              <a:rPr lang="nl" sz="2000">
                <a:solidFill>
                  <a:schemeClr val="dk1"/>
                </a:solidFill>
                <a:latin typeface="Roboto"/>
                <a:ea typeface="Roboto"/>
                <a:cs typeface="Roboto"/>
                <a:sym typeface="Roboto"/>
              </a:rPr>
              <a:t>Maak een tijdlijn van hoe jij jouw kwaliteit door de jaren heen hebt ontwikkeld. Misschien kun je ook een kijkje in de toekomst nemen; hoe wil jij je kwaliteit verder ontwikkelen?</a:t>
            </a:r>
            <a:endParaRPr sz="2000">
              <a:solidFill>
                <a:schemeClr val="dk1"/>
              </a:solidFill>
              <a:latin typeface="Roboto"/>
              <a:ea typeface="Roboto"/>
              <a:cs typeface="Roboto"/>
              <a:sym typeface="Roboto"/>
            </a:endParaRPr>
          </a:p>
        </p:txBody>
      </p:sp>
      <p:sp>
        <p:nvSpPr>
          <p:cNvPr id="99" name="Google Shape;99;p19"/>
          <p:cNvSpPr/>
          <p:nvPr/>
        </p:nvSpPr>
        <p:spPr>
          <a:xfrm>
            <a:off x="6374350" y="270125"/>
            <a:ext cx="1926000" cy="669300"/>
          </a:xfrm>
          <a:prstGeom prst="wedgeRectCallout">
            <a:avLst>
              <a:gd fmla="val -48630" name="adj1"/>
              <a:gd fmla="val 90363" name="adj2"/>
            </a:avLst>
          </a:prstGeom>
          <a:solidFill>
            <a:schemeClr val="lt1"/>
          </a:solidFill>
          <a:ln cap="flat" cmpd="sng" w="28575">
            <a:solidFill>
              <a:srgbClr val="F3A12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latin typeface="Barlow Semi Condensed"/>
                <a:ea typeface="Barlow Semi Condensed"/>
                <a:cs typeface="Barlow Semi Condensed"/>
                <a:sym typeface="Barlow Semi Condensed"/>
              </a:rPr>
              <a:t>Kwaliteit: leiding nemen</a:t>
            </a:r>
            <a:endParaRPr>
              <a:latin typeface="Barlow Semi Condensed"/>
              <a:ea typeface="Barlow Semi Condensed"/>
              <a:cs typeface="Barlow Semi Condensed"/>
              <a:sym typeface="Barlow Semi Condensed"/>
            </a:endParaRPr>
          </a:p>
        </p:txBody>
      </p:sp>
      <p:cxnSp>
        <p:nvCxnSpPr>
          <p:cNvPr id="100" name="Google Shape;100;p19"/>
          <p:cNvCxnSpPr/>
          <p:nvPr/>
        </p:nvCxnSpPr>
        <p:spPr>
          <a:xfrm>
            <a:off x="246600" y="1350450"/>
            <a:ext cx="8772300" cy="23700"/>
          </a:xfrm>
          <a:prstGeom prst="straightConnector1">
            <a:avLst/>
          </a:prstGeom>
          <a:noFill/>
          <a:ln cap="flat" cmpd="sng" w="28575">
            <a:solidFill>
              <a:srgbClr val="2146A0"/>
            </a:solidFill>
            <a:prstDash val="solid"/>
            <a:round/>
            <a:headEnd len="med" w="med" type="none"/>
            <a:tailEnd len="med" w="med" type="none"/>
          </a:ln>
        </p:spPr>
      </p:cxnSp>
      <p:sp>
        <p:nvSpPr>
          <p:cNvPr id="101" name="Google Shape;101;p19"/>
          <p:cNvSpPr/>
          <p:nvPr/>
        </p:nvSpPr>
        <p:spPr>
          <a:xfrm>
            <a:off x="528450" y="1961100"/>
            <a:ext cx="1608900" cy="810300"/>
          </a:xfrm>
          <a:prstGeom prst="wedgeRectCallout">
            <a:avLst>
              <a:gd fmla="val -58511" name="adj1"/>
              <a:gd fmla="val -117995" name="adj2"/>
            </a:avLst>
          </a:prstGeom>
          <a:solidFill>
            <a:schemeClr val="lt1"/>
          </a:solidFill>
          <a:ln cap="flat" cmpd="sng" w="28575">
            <a:solidFill>
              <a:srgbClr val="2146A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nl">
                <a:latin typeface="Barlow Semi Condensed"/>
                <a:ea typeface="Barlow Semi Condensed"/>
                <a:cs typeface="Barlow Semi Condensed"/>
                <a:sym typeface="Barlow Semi Condensed"/>
              </a:rPr>
              <a:t>0-3 jaar: oogcontact maken, leren praten</a:t>
            </a:r>
            <a:endParaRPr>
              <a:latin typeface="Barlow Semi Condensed"/>
              <a:ea typeface="Barlow Semi Condensed"/>
              <a:cs typeface="Barlow Semi Condensed"/>
              <a:sym typeface="Barlow Semi Condensed"/>
            </a:endParaRPr>
          </a:p>
        </p:txBody>
      </p:sp>
      <p:sp>
        <p:nvSpPr>
          <p:cNvPr id="102" name="Google Shape;102;p19"/>
          <p:cNvSpPr/>
          <p:nvPr/>
        </p:nvSpPr>
        <p:spPr>
          <a:xfrm>
            <a:off x="2251950" y="1961100"/>
            <a:ext cx="2022300" cy="1230600"/>
          </a:xfrm>
          <a:prstGeom prst="wedgeRectCallout">
            <a:avLst>
              <a:gd fmla="val -45799" name="adj1"/>
              <a:gd fmla="val -99484" name="adj2"/>
            </a:avLst>
          </a:prstGeom>
          <a:solidFill>
            <a:schemeClr val="lt1"/>
          </a:solidFill>
          <a:ln cap="flat" cmpd="sng" w="28575">
            <a:solidFill>
              <a:srgbClr val="2146A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nl">
                <a:latin typeface="Barlow Semi Condensed"/>
                <a:ea typeface="Barlow Semi Condensed"/>
                <a:cs typeface="Barlow Semi Condensed"/>
                <a:sym typeface="Barlow Semi Condensed"/>
              </a:rPr>
              <a:t>3-6 jaar: </a:t>
            </a:r>
            <a:endParaRPr>
              <a:latin typeface="Barlow Semi Condensed"/>
              <a:ea typeface="Barlow Semi Condensed"/>
              <a:cs typeface="Barlow Semi Condensed"/>
              <a:sym typeface="Barlow Semi Condensed"/>
            </a:endParaRPr>
          </a:p>
          <a:p>
            <a:pPr indent="0" lvl="0" marL="0" rtl="0" algn="l">
              <a:spcBef>
                <a:spcPts val="0"/>
              </a:spcBef>
              <a:spcAft>
                <a:spcPts val="0"/>
              </a:spcAft>
              <a:buNone/>
            </a:pPr>
            <a:r>
              <a:rPr lang="nl">
                <a:latin typeface="Barlow Semi Condensed"/>
                <a:ea typeface="Barlow Semi Condensed"/>
                <a:cs typeface="Barlow Semi Condensed"/>
                <a:sym typeface="Barlow Semi Condensed"/>
              </a:rPr>
              <a:t>plannetjes bedenken en deze vertellen aan vriendjes.</a:t>
            </a:r>
            <a:endParaRPr>
              <a:latin typeface="Barlow Semi Condensed"/>
              <a:ea typeface="Barlow Semi Condensed"/>
              <a:cs typeface="Barlow Semi Condensed"/>
              <a:sym typeface="Barlow Semi Condensed"/>
            </a:endParaRPr>
          </a:p>
          <a:p>
            <a:pPr indent="0" lvl="0" marL="0" rtl="0" algn="l">
              <a:spcBef>
                <a:spcPts val="0"/>
              </a:spcBef>
              <a:spcAft>
                <a:spcPts val="0"/>
              </a:spcAft>
              <a:buNone/>
            </a:pPr>
            <a:r>
              <a:rPr lang="nl">
                <a:latin typeface="Barlow Semi Condensed"/>
                <a:ea typeface="Barlow Semi Condensed"/>
                <a:cs typeface="Barlow Semi Condensed"/>
                <a:sym typeface="Barlow Semi Condensed"/>
              </a:rPr>
              <a:t>leren samenwerken</a:t>
            </a:r>
            <a:endParaRPr>
              <a:latin typeface="Barlow Semi Condensed"/>
              <a:ea typeface="Barlow Semi Condensed"/>
              <a:cs typeface="Barlow Semi Condensed"/>
              <a:sym typeface="Barlow Semi Condensed"/>
            </a:endParaRPr>
          </a:p>
        </p:txBody>
      </p:sp>
      <p:sp>
        <p:nvSpPr>
          <p:cNvPr id="103" name="Google Shape;103;p19"/>
          <p:cNvSpPr/>
          <p:nvPr/>
        </p:nvSpPr>
        <p:spPr>
          <a:xfrm>
            <a:off x="4388850" y="1961100"/>
            <a:ext cx="2022300" cy="810300"/>
          </a:xfrm>
          <a:prstGeom prst="wedgeRectCallout">
            <a:avLst>
              <a:gd fmla="val -42316" name="adj1"/>
              <a:gd fmla="val -122461" name="adj2"/>
            </a:avLst>
          </a:prstGeom>
          <a:solidFill>
            <a:schemeClr val="lt1"/>
          </a:solidFill>
          <a:ln cap="flat" cmpd="sng" w="28575">
            <a:solidFill>
              <a:srgbClr val="2146A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nl">
                <a:latin typeface="Barlow Semi Condensed"/>
                <a:ea typeface="Barlow Semi Condensed"/>
                <a:cs typeface="Barlow Semi Condensed"/>
                <a:sym typeface="Barlow Semi Condensed"/>
              </a:rPr>
              <a:t>6-8 jaar</a:t>
            </a:r>
            <a:r>
              <a:rPr lang="nl">
                <a:latin typeface="Barlow Semi Condensed"/>
                <a:ea typeface="Barlow Semi Condensed"/>
                <a:cs typeface="Barlow Semi Condensed"/>
                <a:sym typeface="Barlow Semi Condensed"/>
              </a:rPr>
              <a:t>: </a:t>
            </a:r>
            <a:endParaRPr>
              <a:latin typeface="Barlow Semi Condensed"/>
              <a:ea typeface="Barlow Semi Condensed"/>
              <a:cs typeface="Barlow Semi Condensed"/>
              <a:sym typeface="Barlow Semi Condensed"/>
            </a:endParaRPr>
          </a:p>
          <a:p>
            <a:pPr indent="0" lvl="0" marL="0" rtl="0" algn="l">
              <a:spcBef>
                <a:spcPts val="0"/>
              </a:spcBef>
              <a:spcAft>
                <a:spcPts val="0"/>
              </a:spcAft>
              <a:buNone/>
            </a:pPr>
            <a:r>
              <a:rPr lang="nl">
                <a:latin typeface="Barlow Semi Condensed"/>
                <a:ea typeface="Barlow Semi Condensed"/>
                <a:cs typeface="Barlow Semi Condensed"/>
                <a:sym typeface="Barlow Semi Condensed"/>
              </a:rPr>
              <a:t>organiseren van een groepsactiviteit.</a:t>
            </a:r>
            <a:endParaRPr>
              <a:latin typeface="Barlow Semi Condensed"/>
              <a:ea typeface="Barlow Semi Condensed"/>
              <a:cs typeface="Barlow Semi Condensed"/>
              <a:sym typeface="Barlow Semi Condensed"/>
            </a:endParaRPr>
          </a:p>
        </p:txBody>
      </p:sp>
      <p:sp>
        <p:nvSpPr>
          <p:cNvPr id="104" name="Google Shape;104;p19"/>
          <p:cNvSpPr/>
          <p:nvPr/>
        </p:nvSpPr>
        <p:spPr>
          <a:xfrm>
            <a:off x="6525750" y="1961100"/>
            <a:ext cx="2022300" cy="1139100"/>
          </a:xfrm>
          <a:prstGeom prst="wedgeRectCallout">
            <a:avLst>
              <a:gd fmla="val -40539" name="adj1"/>
              <a:gd fmla="val -102577" name="adj2"/>
            </a:avLst>
          </a:prstGeom>
          <a:solidFill>
            <a:schemeClr val="lt1"/>
          </a:solidFill>
          <a:ln cap="flat" cmpd="sng" w="28575">
            <a:solidFill>
              <a:srgbClr val="2146A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nl">
                <a:latin typeface="Barlow Semi Condensed"/>
                <a:ea typeface="Barlow Semi Condensed"/>
                <a:cs typeface="Barlow Semi Condensed"/>
                <a:sym typeface="Barlow Semi Condensed"/>
              </a:rPr>
              <a:t>8-11 jaar: </a:t>
            </a:r>
            <a:endParaRPr>
              <a:latin typeface="Barlow Semi Condensed"/>
              <a:ea typeface="Barlow Semi Condensed"/>
              <a:cs typeface="Barlow Semi Condensed"/>
              <a:sym typeface="Barlow Semi Condensed"/>
            </a:endParaRPr>
          </a:p>
          <a:p>
            <a:pPr indent="0" lvl="0" marL="0" rtl="0" algn="l">
              <a:spcBef>
                <a:spcPts val="0"/>
              </a:spcBef>
              <a:spcAft>
                <a:spcPts val="0"/>
              </a:spcAft>
              <a:buNone/>
            </a:pPr>
            <a:r>
              <a:rPr lang="nl">
                <a:latin typeface="Barlow Semi Condensed"/>
                <a:ea typeface="Barlow Semi Condensed"/>
                <a:cs typeface="Barlow Semi Condensed"/>
                <a:sym typeface="Barlow Semi Condensed"/>
              </a:rPr>
              <a:t>voor een grotere groep staan en mezelf uit durven spreken.</a:t>
            </a:r>
            <a:endParaRPr>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ctrTitle"/>
          </p:nvPr>
        </p:nvSpPr>
        <p:spPr>
          <a:xfrm>
            <a:off x="713650" y="701550"/>
            <a:ext cx="7610700" cy="374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nl" sz="4000">
                <a:solidFill>
                  <a:srgbClr val="2146A0"/>
                </a:solidFill>
                <a:latin typeface="Montserrat"/>
                <a:ea typeface="Montserrat"/>
                <a:cs typeface="Montserrat"/>
                <a:sym typeface="Montserrat"/>
              </a:rPr>
              <a:t>MOEDIG MOMENT</a:t>
            </a:r>
            <a:endParaRPr b="1" sz="4000">
              <a:solidFill>
                <a:srgbClr val="2146A0"/>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1"/>
          <p:cNvPicPr preferRelativeResize="0"/>
          <p:nvPr/>
        </p:nvPicPr>
        <p:blipFill rotWithShape="1">
          <a:blip r:embed="rId3">
            <a:alphaModFix/>
          </a:blip>
          <a:srcRect b="0" l="0" r="0" t="0"/>
          <a:stretch/>
        </p:blipFill>
        <p:spPr>
          <a:xfrm>
            <a:off x="0" y="2286"/>
            <a:ext cx="9144000" cy="5138928"/>
          </a:xfrm>
          <a:prstGeom prst="rect">
            <a:avLst/>
          </a:prstGeom>
          <a:noFill/>
          <a:ln>
            <a:noFill/>
          </a:ln>
        </p:spPr>
      </p:pic>
      <p:sp>
        <p:nvSpPr>
          <p:cNvPr id="115" name="Google Shape;115;p21"/>
          <p:cNvSpPr txBox="1"/>
          <p:nvPr/>
        </p:nvSpPr>
        <p:spPr>
          <a:xfrm>
            <a:off x="2498550" y="4658200"/>
            <a:ext cx="4146900" cy="48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nl" sz="2400">
                <a:solidFill>
                  <a:schemeClr val="lt1"/>
                </a:solidFill>
                <a:latin typeface="Barlow Semi Condensed"/>
                <a:ea typeface="Barlow Semi Condensed"/>
                <a:cs typeface="Barlow Semi Condensed"/>
                <a:sym typeface="Barlow Semi Condensed"/>
              </a:rPr>
              <a:t>MOEDIG MOMENT</a:t>
            </a:r>
            <a:endParaRPr sz="2400">
              <a:solidFill>
                <a:srgbClr val="FFFFFF"/>
              </a:solidFill>
              <a:latin typeface="Barlow Semi Condensed"/>
              <a:ea typeface="Barlow Semi Condensed"/>
              <a:cs typeface="Barlow Semi Condensed"/>
              <a:sym typeface="Barlow Semi Condensed"/>
            </a:endParaRPr>
          </a:p>
        </p:txBody>
      </p:sp>
      <p:sp>
        <p:nvSpPr>
          <p:cNvPr id="116" name="Google Shape;116;p21"/>
          <p:cNvSpPr txBox="1"/>
          <p:nvPr/>
        </p:nvSpPr>
        <p:spPr>
          <a:xfrm>
            <a:off x="713650" y="3191575"/>
            <a:ext cx="7586700" cy="124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2400">
                <a:solidFill>
                  <a:srgbClr val="2146A0"/>
                </a:solidFill>
                <a:latin typeface="Roboto"/>
                <a:ea typeface="Roboto"/>
                <a:cs typeface="Roboto"/>
                <a:sym typeface="Roboto"/>
              </a:rPr>
              <a:t>OPDRACHT:</a:t>
            </a:r>
            <a:r>
              <a:rPr b="1" lang="nl" sz="2400">
                <a:solidFill>
                  <a:srgbClr val="22B4F3"/>
                </a:solidFill>
                <a:latin typeface="Roboto"/>
                <a:ea typeface="Roboto"/>
                <a:cs typeface="Roboto"/>
                <a:sym typeface="Roboto"/>
              </a:rPr>
              <a:t> </a:t>
            </a:r>
            <a:r>
              <a:rPr lang="nl" sz="2000">
                <a:solidFill>
                  <a:schemeClr val="dk1"/>
                </a:solidFill>
                <a:latin typeface="Roboto"/>
                <a:ea typeface="Roboto"/>
                <a:cs typeface="Roboto"/>
                <a:sym typeface="Roboto"/>
              </a:rPr>
              <a:t>Schrijf 3 mogelijk moedige momenten op. Probeer deze week eens 1 moedig moment uit en schrijf op hoe je dat vond.</a:t>
            </a:r>
            <a:endParaRPr sz="1600">
              <a:solidFill>
                <a:schemeClr val="dk1"/>
              </a:solidFill>
              <a:latin typeface="Roboto"/>
              <a:ea typeface="Roboto"/>
              <a:cs typeface="Roboto"/>
              <a:sym typeface="Roboto"/>
            </a:endParaRPr>
          </a:p>
        </p:txBody>
      </p:sp>
      <p:pic>
        <p:nvPicPr>
          <p:cNvPr id="117" name="Google Shape;117;p21"/>
          <p:cNvPicPr preferRelativeResize="0"/>
          <p:nvPr/>
        </p:nvPicPr>
        <p:blipFill rotWithShape="1">
          <a:blip r:embed="rId4">
            <a:alphaModFix/>
          </a:blip>
          <a:srcRect b="0" l="0" r="2429" t="7158"/>
          <a:stretch/>
        </p:blipFill>
        <p:spPr>
          <a:xfrm>
            <a:off x="2739050" y="1016000"/>
            <a:ext cx="2010749" cy="2222500"/>
          </a:xfrm>
          <a:prstGeom prst="rect">
            <a:avLst/>
          </a:prstGeom>
          <a:noFill/>
          <a:ln>
            <a:noFill/>
          </a:ln>
        </p:spPr>
      </p:pic>
      <p:sp>
        <p:nvSpPr>
          <p:cNvPr id="118" name="Google Shape;118;p21"/>
          <p:cNvSpPr/>
          <p:nvPr/>
        </p:nvSpPr>
        <p:spPr>
          <a:xfrm>
            <a:off x="281850" y="587175"/>
            <a:ext cx="2595300" cy="1679100"/>
          </a:xfrm>
          <a:prstGeom prst="wedgeRectCallout">
            <a:avLst>
              <a:gd fmla="val 68817" name="adj1"/>
              <a:gd fmla="val 13735" name="adj2"/>
            </a:avLst>
          </a:prstGeom>
          <a:solidFill>
            <a:schemeClr val="lt1"/>
          </a:solidFill>
          <a:ln cap="flat" cmpd="sng" w="28575">
            <a:solidFill>
              <a:srgbClr val="2146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sz="1500">
                <a:solidFill>
                  <a:schemeClr val="dk1"/>
                </a:solidFill>
                <a:latin typeface="Barlow Semi Condensed"/>
                <a:ea typeface="Barlow Semi Condensed"/>
                <a:cs typeface="Barlow Semi Condensed"/>
                <a:sym typeface="Barlow Semi Condensed"/>
              </a:rPr>
              <a:t>Een moedig moment is een moment waarin je iets doet wat net buiten je comfortzone ligt. Het kan zijn dat het een beetje ongemakkelijk voelt.</a:t>
            </a:r>
            <a:endParaRPr sz="1700">
              <a:solidFill>
                <a:schemeClr val="dk1"/>
              </a:solidFill>
              <a:latin typeface="Barlow Semi Condensed"/>
              <a:ea typeface="Barlow Semi Condensed"/>
              <a:cs typeface="Barlow Semi Condensed"/>
              <a:sym typeface="Barlow Semi Condensed"/>
            </a:endParaRPr>
          </a:p>
        </p:txBody>
      </p:sp>
      <p:pic>
        <p:nvPicPr>
          <p:cNvPr id="119" name="Google Shape;119;p21"/>
          <p:cNvPicPr preferRelativeResize="0"/>
          <p:nvPr/>
        </p:nvPicPr>
        <p:blipFill>
          <a:blip r:embed="rId5">
            <a:alphaModFix/>
          </a:blip>
          <a:stretch>
            <a:fillRect/>
          </a:stretch>
        </p:blipFill>
        <p:spPr>
          <a:xfrm>
            <a:off x="4895850" y="1015988"/>
            <a:ext cx="1362300" cy="2022475"/>
          </a:xfrm>
          <a:prstGeom prst="rect">
            <a:avLst/>
          </a:prstGeom>
          <a:noFill/>
          <a:ln>
            <a:noFill/>
          </a:ln>
        </p:spPr>
      </p:pic>
      <p:sp>
        <p:nvSpPr>
          <p:cNvPr id="120" name="Google Shape;120;p21"/>
          <p:cNvSpPr/>
          <p:nvPr/>
        </p:nvSpPr>
        <p:spPr>
          <a:xfrm>
            <a:off x="6258150" y="1510725"/>
            <a:ext cx="2295300" cy="1308600"/>
          </a:xfrm>
          <a:prstGeom prst="rect">
            <a:avLst/>
          </a:prstGeom>
          <a:solidFill>
            <a:schemeClr val="lt1"/>
          </a:solidFill>
          <a:ln cap="flat" cmpd="sng" w="28575">
            <a:solidFill>
              <a:srgbClr val="2146A0"/>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nl">
                <a:solidFill>
                  <a:schemeClr val="dk1"/>
                </a:solidFill>
                <a:latin typeface="Barlow Semi Condensed"/>
                <a:ea typeface="Barlow Semi Condensed"/>
                <a:cs typeface="Barlow Semi Condensed"/>
                <a:sym typeface="Barlow Semi Condensed"/>
              </a:rPr>
              <a:t>Bijvoorbeeld het voeren van een gesprek met een vreemde, een presentatie geven aan de klas, een nieuwe sport proberen.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