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Montserrat"/>
      <p:regular r:id="rId17"/>
      <p:bold r:id="rId18"/>
      <p:italic r:id="rId19"/>
      <p:boldItalic r:id="rId20"/>
    </p:embeddedFont>
    <p:embeddedFont>
      <p:font typeface="Barlow Semi Condensed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4A530AF-FD96-4AC4-9C9D-B52301BC7CFE}">
  <a:tblStyle styleId="{24A530AF-FD96-4AC4-9C9D-B52301BC7C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4.xml"/><Relationship Id="rId22" Type="http://schemas.openxmlformats.org/officeDocument/2006/relationships/font" Target="fonts/BarlowSemiCondensed-bold.fntdata"/><Relationship Id="rId10" Type="http://schemas.openxmlformats.org/officeDocument/2006/relationships/slide" Target="slides/slide3.xml"/><Relationship Id="rId21" Type="http://schemas.openxmlformats.org/officeDocument/2006/relationships/font" Target="fonts/BarlowSemiCondensed-regular.fntdata"/><Relationship Id="rId13" Type="http://schemas.openxmlformats.org/officeDocument/2006/relationships/font" Target="fonts/Roboto-regular.fntdata"/><Relationship Id="rId24" Type="http://schemas.openxmlformats.org/officeDocument/2006/relationships/font" Target="fonts/BarlowSemiCondensed-boldItalic.fntdata"/><Relationship Id="rId12" Type="http://schemas.openxmlformats.org/officeDocument/2006/relationships/slide" Target="slides/slide5.xml"/><Relationship Id="rId23" Type="http://schemas.openxmlformats.org/officeDocument/2006/relationships/font" Target="fonts/BarlowSemiCondensed-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Montserrat-regular.fntdata"/><Relationship Id="rId16" Type="http://schemas.openxmlformats.org/officeDocument/2006/relationships/font" Target="fonts/Roboto-bold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Montserrat-italic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Montserrat-bold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de52ee009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ede52ee009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bebf9174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104;g1bebf91746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3841bc323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4" name="Google Shape;114;g13841bc323a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841bc323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4" name="Google Shape;124;g13841bc323a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524a64c4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524a64c4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86"/>
            <a:ext cx="9144000" cy="513892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5"/>
          <p:cNvSpPr txBox="1"/>
          <p:nvPr>
            <p:ph type="ctrTitle"/>
          </p:nvPr>
        </p:nvSpPr>
        <p:spPr>
          <a:xfrm>
            <a:off x="713650" y="701550"/>
            <a:ext cx="6323400" cy="374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000">
                <a:solidFill>
                  <a:srgbClr val="2146A0"/>
                </a:solidFill>
                <a:latin typeface="Montserrat"/>
                <a:ea typeface="Montserrat"/>
                <a:cs typeface="Montserrat"/>
                <a:sym typeface="Montserrat"/>
              </a:rPr>
              <a:t>Skillcheck</a:t>
            </a:r>
            <a:endParaRPr b="1" sz="4000">
              <a:solidFill>
                <a:srgbClr val="2146A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000">
                <a:solidFill>
                  <a:srgbClr val="2146A0"/>
                </a:solidFill>
                <a:latin typeface="Montserrat"/>
                <a:ea typeface="Montserrat"/>
                <a:cs typeface="Montserrat"/>
                <a:sym typeface="Montserrat"/>
              </a:rPr>
              <a:t>POWERLAB </a:t>
            </a:r>
            <a:endParaRPr sz="1800">
              <a:solidFill>
                <a:srgbClr val="2146A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3072000" y="4677643"/>
            <a:ext cx="3000000" cy="4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FFFF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POWERLAB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p26"/>
          <p:cNvGraphicFramePr/>
          <p:nvPr/>
        </p:nvGraphicFramePr>
        <p:xfrm>
          <a:off x="714375" y="6594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experimenteren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2B4F3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sp>
        <p:nvSpPr>
          <p:cNvPr id="107" name="Google Shape;107;p26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22B4F3"/>
                </a:solidFill>
                <a:latin typeface="Roboto"/>
                <a:ea typeface="Roboto"/>
                <a:cs typeface="Roboto"/>
                <a:sym typeface="Roboto"/>
              </a:rPr>
              <a:t>LEREN ONDERZOEKEN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08" name="Google Shape;108;p26"/>
          <p:cNvGraphicFramePr/>
          <p:nvPr/>
        </p:nvGraphicFramePr>
        <p:xfrm>
          <a:off x="714450" y="124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wat experimenteren is en waarom dit nuttig kan zijn.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een experiment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een antwoord vinden op een gegeven onderzoeksvraag.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09" name="Google Shape;109;p26"/>
          <p:cNvGraphicFramePr/>
          <p:nvPr/>
        </p:nvGraphicFramePr>
        <p:xfrm>
          <a:off x="714450" y="2209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er verschillende variabelen zijn die een experiment kunnen beïnvloeden.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een eigen experiment bedenken, opzetten (waar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bij ik  verschillende variabelen toevoeg)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en uitvoeren.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0" name="Google Shape;110;p26"/>
          <p:cNvGraphicFramePr/>
          <p:nvPr/>
        </p:nvGraphicFramePr>
        <p:xfrm>
          <a:off x="714350" y="3176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experimenteren een leerproces is.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uitleggen wat ik heb geleerd van een experiment.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1" name="Google Shape;111;p26"/>
          <p:cNvGraphicFramePr/>
          <p:nvPr/>
        </p:nvGraphicFramePr>
        <p:xfrm>
          <a:off x="714450" y="4152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experimenteren nieuwe kansen en mogelijkheden kan geven.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met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een open mindset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een oplossing/vernieuwing bedenken aan de hand van een experiment.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EC198B"/>
                </a:solidFill>
                <a:latin typeface="Roboto"/>
                <a:ea typeface="Roboto"/>
                <a:cs typeface="Roboto"/>
                <a:sym typeface="Roboto"/>
              </a:rPr>
              <a:t>LEREN WIE JE BENT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17" name="Google Shape;117;p27"/>
          <p:cNvGraphicFramePr/>
          <p:nvPr/>
        </p:nvGraphicFramePr>
        <p:xfrm>
          <a:off x="714375" y="70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bewust zijn van kwaliteiten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198B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8" name="Google Shape;118;p27"/>
          <p:cNvGraphicFramePr/>
          <p:nvPr/>
        </p:nvGraphicFramePr>
        <p:xfrm>
          <a:off x="714450" y="124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er verschillende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zijn.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en valkuilen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herkennen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bij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mezelf in verschillende situaties en o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mgevingen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9" name="Google Shape;119;p27"/>
          <p:cNvGraphicFramePr/>
          <p:nvPr/>
        </p:nvGraphicFramePr>
        <p:xfrm>
          <a:off x="714350" y="2211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iedereen verschillende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heeft.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en valkuilen herkennen bij de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ander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in verschillende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situaties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en omgevingen.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0" name="Google Shape;120;p27"/>
          <p:cNvGraphicFramePr/>
          <p:nvPr/>
        </p:nvGraphicFramePr>
        <p:xfrm>
          <a:off x="714350" y="3181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je verschillende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op verschillende manieren en in verschillende situaties in kunt zetten.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mijn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gericht inzetten in teamverband, waarbij ik rekening houd met de (talenten van de) ander.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1" name="Google Shape;121;p27"/>
          <p:cNvGraphicFramePr/>
          <p:nvPr/>
        </p:nvGraphicFramePr>
        <p:xfrm>
          <a:off x="714350" y="4152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je nieuwe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kunt ontwikkelen.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ontwikkel nieuwe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kwaliteiten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bij mezelf, door uit mijn c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omfortzone te  stappen.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6008F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F3A126"/>
                </a:solidFill>
                <a:latin typeface="Roboto"/>
                <a:ea typeface="Roboto"/>
                <a:cs typeface="Roboto"/>
                <a:sym typeface="Roboto"/>
              </a:rPr>
              <a:t>LEREN </a:t>
            </a:r>
            <a:r>
              <a:rPr b="1" lang="nl" sz="1800">
                <a:solidFill>
                  <a:srgbClr val="F3A126"/>
                </a:solidFill>
                <a:latin typeface="Roboto"/>
                <a:ea typeface="Roboto"/>
                <a:cs typeface="Roboto"/>
                <a:sym typeface="Roboto"/>
              </a:rPr>
              <a:t>ONDERNEMEN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27" name="Google Shape;127;p28"/>
          <p:cNvGraphicFramePr/>
          <p:nvPr/>
        </p:nvGraphicFramePr>
        <p:xfrm>
          <a:off x="714375" y="70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durven doen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A126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8" name="Google Shape;128;p28"/>
          <p:cNvGraphicFramePr/>
          <p:nvPr/>
        </p:nvGraphicFramePr>
        <p:xfrm>
          <a:off x="714450" y="124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hoe het voelt als ik iets spannend vind.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voelen hoeveel lef ik denk nodig te hebben om iets te gaan doen en waarvoor ik dat lef nodig heb.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9" name="Google Shape;129;p28"/>
          <p:cNvGraphicFramePr/>
          <p:nvPr/>
        </p:nvGraphicFramePr>
        <p:xfrm>
          <a:off x="714450" y="2211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wat de stappen zijn die ik kan ondernemen om iets te durven doen wat ik spannend vind.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helpende stappen ondernemen om te durven doen.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30" name="Google Shape;130;p28"/>
          <p:cNvGraphicFramePr/>
          <p:nvPr/>
        </p:nvGraphicFramePr>
        <p:xfrm>
          <a:off x="714450" y="3181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hoe het voelt om iets te durven doen wat ik spannend vind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(trots, gevoel van zelfvertrouwen, kracht).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Ik kan voelen 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aangeven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wat het overwinnen van een spannende situatie mij oplevert.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31" name="Google Shape;131;p28"/>
          <p:cNvGraphicFramePr/>
          <p:nvPr/>
        </p:nvGraphicFramePr>
        <p:xfrm>
          <a:off x="714450" y="4152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7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hoe ik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anderen kan helpen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om iets te durven doen.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een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ander helpen om iets te durven doen,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wanneer diegene dat wil. Als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dit niet weet, dan vraag ik het na.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988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795"/>
            <a:ext cx="9144000" cy="5138928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9"/>
          <p:cNvSpPr txBox="1"/>
          <p:nvPr>
            <p:ph idx="1" type="subTitle"/>
          </p:nvPr>
        </p:nvSpPr>
        <p:spPr>
          <a:xfrm>
            <a:off x="131350" y="4741025"/>
            <a:ext cx="4077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1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38" name="Google Shape;138;p29"/>
          <p:cNvSpPr txBox="1"/>
          <p:nvPr>
            <p:ph idx="1" type="subTitle"/>
          </p:nvPr>
        </p:nvSpPr>
        <p:spPr>
          <a:xfrm>
            <a:off x="713650" y="4741025"/>
            <a:ext cx="57723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VOOR DE LEERKRACHT – SKILLCHECK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39" name="Google Shape;139;p29"/>
          <p:cNvSpPr txBox="1"/>
          <p:nvPr>
            <p:ph idx="1" type="subTitle"/>
          </p:nvPr>
        </p:nvSpPr>
        <p:spPr>
          <a:xfrm>
            <a:off x="6476175" y="4741025"/>
            <a:ext cx="20601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PLUSJEKLAS.NL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40" name="Google Shape;140;p29"/>
          <p:cNvSpPr txBox="1"/>
          <p:nvPr/>
        </p:nvSpPr>
        <p:spPr>
          <a:xfrm>
            <a:off x="713650" y="996750"/>
            <a:ext cx="3739500" cy="27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800">
                <a:solidFill>
                  <a:srgbClr val="2146A0"/>
                </a:solidFill>
                <a:latin typeface="Roboto"/>
                <a:ea typeface="Roboto"/>
                <a:cs typeface="Roboto"/>
                <a:sym typeface="Roboto"/>
              </a:rPr>
              <a:t>UITLEG</a:t>
            </a:r>
            <a:endParaRPr b="1" sz="1800">
              <a:solidFill>
                <a:srgbClr val="2146A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lang="nl">
                <a:solidFill>
                  <a:srgbClr val="E6008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de skillcheck reflecteren de kinderen op zichzelf. Dit kan op twee momenten: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"/>
              <a:buAutoNum type="arabicPeriod"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Print de skillcheck na 3 tot 4 lessen en laat de kinderen hun startpunt bepalen. Zij geven met een stip onder de balk aan wat hun startpunt is. Zo weten ze waarin ze nog verder kunnen groeien.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"/>
              <a:buAutoNum type="arabicPeriod"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Aan het eind van het project bekijken ze de skillcheck opnieuw en zetten 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1" name="Google Shape;141;p29"/>
          <p:cNvSpPr txBox="1"/>
          <p:nvPr/>
        </p:nvSpPr>
        <p:spPr>
          <a:xfrm>
            <a:off x="4630525" y="1044075"/>
            <a:ext cx="3739500" cy="16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opnieuw een stip en trekken dan een pijl vanaf hun startpunt.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Door middel van deze pijl maken ze zichtbaar in welke mate hun vaardigheid is gegroeid.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Ga met de kinderen in gesprek over de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keuze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van de plaatsing van de stippen en de groei die ze willen maken of hebben gemaakt. Stel vragen als: ‘Waardoor ben je gegroeid? Kun je een voorbeeld noemen waarin je dat liet zien? Hoe kun je deze skill nu in het dagelijks leven gebruiken?'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42" name="Google Shape;142;p29"/>
          <p:cNvGrpSpPr/>
          <p:nvPr/>
        </p:nvGrpSpPr>
        <p:grpSpPr>
          <a:xfrm>
            <a:off x="2663450" y="4475054"/>
            <a:ext cx="2568000" cy="62400"/>
            <a:chOff x="2852625" y="4557825"/>
            <a:chExt cx="2568000" cy="62400"/>
          </a:xfrm>
        </p:grpSpPr>
        <p:cxnSp>
          <p:nvCxnSpPr>
            <p:cNvPr id="143" name="Google Shape;143;p29"/>
            <p:cNvCxnSpPr/>
            <p:nvPr/>
          </p:nvCxnSpPr>
          <p:spPr>
            <a:xfrm>
              <a:off x="2915025" y="4581675"/>
              <a:ext cx="2443200" cy="1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44" name="Google Shape;144;p29"/>
            <p:cNvSpPr/>
            <p:nvPr/>
          </p:nvSpPr>
          <p:spPr>
            <a:xfrm>
              <a:off x="2852625" y="4557825"/>
              <a:ext cx="62400" cy="62400"/>
            </a:xfrm>
            <a:prstGeom prst="ellipse">
              <a:avLst/>
            </a:prstGeom>
            <a:solidFill>
              <a:schemeClr val="dk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29"/>
            <p:cNvSpPr/>
            <p:nvPr/>
          </p:nvSpPr>
          <p:spPr>
            <a:xfrm>
              <a:off x="5358225" y="4557825"/>
              <a:ext cx="62400" cy="62400"/>
            </a:xfrm>
            <a:prstGeom prst="ellipse">
              <a:avLst/>
            </a:prstGeom>
            <a:solidFill>
              <a:schemeClr val="dk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aphicFrame>
        <p:nvGraphicFramePr>
          <p:cNvPr id="146" name="Google Shape;146;p29"/>
          <p:cNvGraphicFramePr/>
          <p:nvPr/>
        </p:nvGraphicFramePr>
        <p:xfrm>
          <a:off x="1238725" y="3974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{24A530AF-FD96-4AC4-9C9D-B52301BC7CFE}</a:tableStyleId>
              </a:tblPr>
              <a:tblGrid>
                <a:gridCol w="1740775"/>
                <a:gridCol w="1740775"/>
                <a:gridCol w="1740775"/>
                <a:gridCol w="1740775"/>
              </a:tblGrid>
              <a:tr h="3999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wat experimenteren is en waarom dit nuttig kan zijn.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een experiment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een antwoord vinden op een gegeven onderzoeksvraag.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61425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