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Montserrat"/>
      <p:regular r:id="rId17"/>
      <p:bold r:id="rId18"/>
      <p:italic r:id="rId19"/>
      <p:boldItalic r:id="rId20"/>
    </p:embeddedFont>
    <p:embeddedFont>
      <p:font typeface="Barlow Semi Condensed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B766DE5-3DF6-4BEC-A6C2-39171250EBDB}">
  <a:tblStyle styleId="{3B766DE5-3DF6-4BEC-A6C2-39171250EBD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4.xml"/><Relationship Id="rId22" Type="http://schemas.openxmlformats.org/officeDocument/2006/relationships/font" Target="fonts/BarlowSemiCondensed-bold.fntdata"/><Relationship Id="rId10" Type="http://schemas.openxmlformats.org/officeDocument/2006/relationships/slide" Target="slides/slide3.xml"/><Relationship Id="rId21" Type="http://schemas.openxmlformats.org/officeDocument/2006/relationships/font" Target="fonts/BarlowSemiCondensed-regular.fntdata"/><Relationship Id="rId13" Type="http://schemas.openxmlformats.org/officeDocument/2006/relationships/font" Target="fonts/Roboto-regular.fntdata"/><Relationship Id="rId24" Type="http://schemas.openxmlformats.org/officeDocument/2006/relationships/font" Target="fonts/BarlowSemiCondensed-boldItalic.fntdata"/><Relationship Id="rId12" Type="http://schemas.openxmlformats.org/officeDocument/2006/relationships/slide" Target="slides/slide5.xml"/><Relationship Id="rId23" Type="http://schemas.openxmlformats.org/officeDocument/2006/relationships/font" Target="fonts/BarlowSemiCondensed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Montserrat-regular.fntdata"/><Relationship Id="rId16" Type="http://schemas.openxmlformats.org/officeDocument/2006/relationships/font" Target="fonts/Roboto-bold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Montserrat-italic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Montserrat-bold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de52ee009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ede52ee009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de52ee009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104;gede52ee009_0_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3ef1885b1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g13ef1885b19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ef1885b1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2" name="Google Shape;122;g13ef1885b19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528dfa8fa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528dfa8fa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86"/>
            <a:ext cx="9144000" cy="513892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5"/>
          <p:cNvSpPr txBox="1"/>
          <p:nvPr>
            <p:ph type="ctrTitle"/>
          </p:nvPr>
        </p:nvSpPr>
        <p:spPr>
          <a:xfrm>
            <a:off x="713650" y="701550"/>
            <a:ext cx="6323400" cy="374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000">
                <a:solidFill>
                  <a:srgbClr val="2146A0"/>
                </a:solidFill>
                <a:latin typeface="Montserrat"/>
                <a:ea typeface="Montserrat"/>
                <a:cs typeface="Montserrat"/>
                <a:sym typeface="Montserrat"/>
              </a:rPr>
              <a:t>Skillcheck</a:t>
            </a:r>
            <a:endParaRPr b="1" sz="4000">
              <a:solidFill>
                <a:srgbClr val="2146A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000">
                <a:solidFill>
                  <a:srgbClr val="2146A0"/>
                </a:solidFill>
                <a:latin typeface="Montserrat"/>
                <a:ea typeface="Montserrat"/>
                <a:cs typeface="Montserrat"/>
                <a:sym typeface="Montserrat"/>
              </a:rPr>
              <a:t>POWERLAB</a:t>
            </a:r>
            <a:endParaRPr b="1" sz="4000">
              <a:solidFill>
                <a:srgbClr val="2146A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146A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3072000" y="4677643"/>
            <a:ext cx="3000000" cy="4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FFFF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POWERLAB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22B4F3"/>
                </a:solidFill>
                <a:latin typeface="Roboto"/>
                <a:ea typeface="Roboto"/>
                <a:cs typeface="Roboto"/>
                <a:sym typeface="Roboto"/>
              </a:rPr>
              <a:t>LEREN ONDERZOEKEN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07" name="Google Shape;107;p26"/>
          <p:cNvGraphicFramePr/>
          <p:nvPr/>
        </p:nvGraphicFramePr>
        <p:xfrm>
          <a:off x="714450" y="131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dat ik kan experimenteren.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met een experiment een antwoord vinden op een onderzoeksvraag.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08" name="Google Shape;108;p26"/>
          <p:cNvGraphicFramePr/>
          <p:nvPr/>
        </p:nvGraphicFramePr>
        <p:xfrm>
          <a:off x="714375" y="70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experimenteren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2B4F3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09" name="Google Shape;109;p26"/>
          <p:cNvGraphicFramePr/>
          <p:nvPr/>
        </p:nvGraphicFramePr>
        <p:xfrm>
          <a:off x="714350" y="3788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ik kan leren van een experiment.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na een experiment bedenken wat ik beter kan doen een volgende keer.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0" name="Google Shape;110;p26"/>
          <p:cNvGraphicFramePr/>
          <p:nvPr/>
        </p:nvGraphicFramePr>
        <p:xfrm>
          <a:off x="71435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hoe ik een eigen experiment kan doen.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een onderzoeksvraag bedenken en beantwoorden met een experiment.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7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EC198B"/>
                </a:solidFill>
                <a:latin typeface="Roboto"/>
                <a:ea typeface="Roboto"/>
                <a:cs typeface="Roboto"/>
                <a:sym typeface="Roboto"/>
              </a:rPr>
              <a:t>LEREN WIE JE BENT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16" name="Google Shape;116;p27"/>
          <p:cNvGraphicFramePr/>
          <p:nvPr/>
        </p:nvGraphicFramePr>
        <p:xfrm>
          <a:off x="714450" y="131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er verschillende kwaliteiten zijn.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herkennen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welke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kwalitei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ten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ik heb op verschillende plekken.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7" name="Google Shape;117;p27"/>
          <p:cNvGraphicFramePr/>
          <p:nvPr/>
        </p:nvGraphicFramePr>
        <p:xfrm>
          <a:off x="714375" y="70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bewustzijn van kwaliteiten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C198B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8" name="Google Shape;118;p27"/>
          <p:cNvGraphicFramePr/>
          <p:nvPr/>
        </p:nvGraphicFramePr>
        <p:xfrm>
          <a:off x="714350" y="3788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welke kwaliteiten ik kan inzetten in een groep.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mijn kwaliteiten inzetten in een groep, waarbij ik rekening houd met de kwaliteiten van een ander.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19" name="Google Shape;119;p27"/>
          <p:cNvGraphicFramePr/>
          <p:nvPr/>
        </p:nvGraphicFramePr>
        <p:xfrm>
          <a:off x="71435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iedereen verschillende kwaliteiten heeft.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kwaliteiten herkennen bij de ander op verschillende plekken.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8"/>
          <p:cNvGraphicFramePr/>
          <p:nvPr/>
        </p:nvGraphicFramePr>
        <p:xfrm>
          <a:off x="714350" y="3788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ik iets kan gaan doen wat ik spannend vind.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Ik kan aangeven wat het overwinnen van een spannende situatie mij oplevert.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highlight>
                            <a:srgbClr val="F1C232"/>
                          </a:highlight>
                        </a:rPr>
                        <a:t>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sp>
        <p:nvSpPr>
          <p:cNvPr id="125" name="Google Shape;125;p28"/>
          <p:cNvSpPr txBox="1"/>
          <p:nvPr>
            <p:ph type="ctrTitle"/>
          </p:nvPr>
        </p:nvSpPr>
        <p:spPr>
          <a:xfrm>
            <a:off x="714400" y="223925"/>
            <a:ext cx="7715400" cy="357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1" lang="nl" sz="1800">
                <a:solidFill>
                  <a:srgbClr val="F3A126"/>
                </a:solidFill>
                <a:latin typeface="Roboto"/>
                <a:ea typeface="Roboto"/>
                <a:cs typeface="Roboto"/>
                <a:sym typeface="Roboto"/>
              </a:rPr>
              <a:t>LEREN </a:t>
            </a:r>
            <a:r>
              <a:rPr b="1" lang="nl" sz="1800">
                <a:solidFill>
                  <a:srgbClr val="F3A126"/>
                </a:solidFill>
                <a:latin typeface="Roboto"/>
                <a:ea typeface="Roboto"/>
                <a:cs typeface="Roboto"/>
                <a:sym typeface="Roboto"/>
              </a:rPr>
              <a:t>ONDERNEMEN</a:t>
            </a:r>
            <a:endParaRPr b="1" sz="1800">
              <a:solidFill>
                <a:srgbClr val="22B4F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26" name="Google Shape;126;p28"/>
          <p:cNvGraphicFramePr/>
          <p:nvPr/>
        </p:nvGraphicFramePr>
        <p:xfrm>
          <a:off x="714450" y="131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hoe het voelt als ik iets spannend vind.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voelen en aangeven hoe spannend ik iets vind om te doen.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7" name="Google Shape;127;p28"/>
          <p:cNvGraphicFramePr/>
          <p:nvPr/>
        </p:nvGraphicFramePr>
        <p:xfrm>
          <a:off x="714375" y="70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357000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Skill: durven doen</a:t>
                      </a:r>
                      <a:endParaRPr b="1">
                        <a:solidFill>
                          <a:srgbClr val="FFFFF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A126"/>
                    </a:solidFill>
                  </a:tcPr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28" name="Google Shape;128;p28"/>
          <p:cNvGraphicFramePr/>
          <p:nvPr/>
        </p:nvGraphicFramePr>
        <p:xfrm>
          <a:off x="71435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928825"/>
                <a:gridCol w="1928825"/>
                <a:gridCol w="1928825"/>
                <a:gridCol w="1928825"/>
              </a:tblGrid>
              <a:tr h="442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wat ik kan doen als ik iets wil doen wat </a:t>
                      </a: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spannend vind.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mezelf aanmoedigen wanneer ik iets spannend vind.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F3A126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2800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3A1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795"/>
            <a:ext cx="9144000" cy="5138928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9"/>
          <p:cNvSpPr txBox="1"/>
          <p:nvPr>
            <p:ph idx="1" type="subTitle"/>
          </p:nvPr>
        </p:nvSpPr>
        <p:spPr>
          <a:xfrm>
            <a:off x="131350" y="4741025"/>
            <a:ext cx="4077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1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35" name="Google Shape;135;p29"/>
          <p:cNvSpPr txBox="1"/>
          <p:nvPr>
            <p:ph idx="1" type="subTitle"/>
          </p:nvPr>
        </p:nvSpPr>
        <p:spPr>
          <a:xfrm>
            <a:off x="713650" y="4741025"/>
            <a:ext cx="57723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VOOR DE LEERKRACHT – SKILLCHECK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36" name="Google Shape;136;p29"/>
          <p:cNvSpPr txBox="1"/>
          <p:nvPr>
            <p:ph idx="1" type="subTitle"/>
          </p:nvPr>
        </p:nvSpPr>
        <p:spPr>
          <a:xfrm>
            <a:off x="6476175" y="4741025"/>
            <a:ext cx="20601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>
                <a:solidFill>
                  <a:schemeClr val="lt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PLUSJEKLAS.NL</a:t>
            </a:r>
            <a:endParaRPr sz="1400">
              <a:solidFill>
                <a:schemeClr val="lt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37" name="Google Shape;137;p29"/>
          <p:cNvSpPr txBox="1"/>
          <p:nvPr/>
        </p:nvSpPr>
        <p:spPr>
          <a:xfrm>
            <a:off x="713650" y="996750"/>
            <a:ext cx="3739500" cy="27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800">
                <a:solidFill>
                  <a:srgbClr val="2146A0"/>
                </a:solidFill>
                <a:latin typeface="Roboto"/>
                <a:ea typeface="Roboto"/>
                <a:cs typeface="Roboto"/>
                <a:sym typeface="Roboto"/>
              </a:rPr>
              <a:t>UITLEG</a:t>
            </a:r>
            <a:endParaRPr b="1" sz="1800">
              <a:solidFill>
                <a:srgbClr val="2146A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lang="nl">
                <a:solidFill>
                  <a:srgbClr val="E6008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de skillcheck reflecteren de kinderen op zichzelf. Dit kan op twee momenten: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"/>
              <a:buAutoNum type="arabicPeriod"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Print de skillcheck na 3 tot 4 lessen en laat de kinderen hun startpunt bepalen. Zij geven met een stip onder de balk aan wat hun startpunt is. Zo weten ze waarin ze nog verder kunnen groeien.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"/>
              <a:buAutoNum type="arabicPeriod"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Aan het eind van het project bekijken ze de skillcheck opnieuw en zetten 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8" name="Google Shape;138;p29"/>
          <p:cNvSpPr txBox="1"/>
          <p:nvPr/>
        </p:nvSpPr>
        <p:spPr>
          <a:xfrm>
            <a:off x="4630525" y="1044075"/>
            <a:ext cx="3739500" cy="16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opnieuw een stip en trekken dan een pijl vanaf hun startpunt.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Door middel van deze pijl maken ze zichtbaar in welke mate hun vaardigheid is gegroeid.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Ga met de kinderen in gesprek over de 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keuze</a:t>
            </a:r>
            <a:r>
              <a:rPr lang="nl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van de plaatsing van de stippen en de groei die ze willen maken of hebben gemaakt. Stel vragen als: ‘Waardoor ben je gegroeid? Kun je een voorbeeld noemen waarin je dat liet zien? Hoe kun je deze skill nu in het dagelijks leven gebruiken?' </a:t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9" name="Google Shape;139;p29"/>
          <p:cNvGrpSpPr/>
          <p:nvPr/>
        </p:nvGrpSpPr>
        <p:grpSpPr>
          <a:xfrm>
            <a:off x="2663450" y="4475054"/>
            <a:ext cx="2568000" cy="62400"/>
            <a:chOff x="2852625" y="4557825"/>
            <a:chExt cx="2568000" cy="62400"/>
          </a:xfrm>
        </p:grpSpPr>
        <p:cxnSp>
          <p:nvCxnSpPr>
            <p:cNvPr id="140" name="Google Shape;140;p29"/>
            <p:cNvCxnSpPr/>
            <p:nvPr/>
          </p:nvCxnSpPr>
          <p:spPr>
            <a:xfrm>
              <a:off x="2915025" y="4581675"/>
              <a:ext cx="2443200" cy="1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41" name="Google Shape;141;p29"/>
            <p:cNvSpPr/>
            <p:nvPr/>
          </p:nvSpPr>
          <p:spPr>
            <a:xfrm>
              <a:off x="2852625" y="4557825"/>
              <a:ext cx="62400" cy="62400"/>
            </a:xfrm>
            <a:prstGeom prst="ellipse">
              <a:avLst/>
            </a:prstGeom>
            <a:solidFill>
              <a:schemeClr val="dk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29"/>
            <p:cNvSpPr/>
            <p:nvPr/>
          </p:nvSpPr>
          <p:spPr>
            <a:xfrm>
              <a:off x="5358225" y="4557825"/>
              <a:ext cx="62400" cy="62400"/>
            </a:xfrm>
            <a:prstGeom prst="ellipse">
              <a:avLst/>
            </a:prstGeom>
            <a:solidFill>
              <a:schemeClr val="dk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aphicFrame>
        <p:nvGraphicFramePr>
          <p:cNvPr id="143" name="Google Shape;143;p29"/>
          <p:cNvGraphicFramePr/>
          <p:nvPr/>
        </p:nvGraphicFramePr>
        <p:xfrm>
          <a:off x="1235050" y="391369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{3B766DE5-3DF6-4BEC-A6C2-39171250EBDB}</a:tableStyleId>
              </a:tblPr>
              <a:tblGrid>
                <a:gridCol w="1668475"/>
                <a:gridCol w="1668475"/>
                <a:gridCol w="1668475"/>
                <a:gridCol w="1668475"/>
              </a:tblGrid>
              <a:tr h="42305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ontdek dat ik kan experimenteren. 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l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Ik kan met een experiment een antwoord vinden op een onderzoeksvraag.</a:t>
                      </a:r>
                      <a:endParaRPr sz="10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8575" marB="68575" marR="68575" marL="68575">
                    <a:lnL cap="flat" cmpd="sng" w="28575">
                      <a:solidFill>
                        <a:srgbClr val="22B4F3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13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600"/>
                    </a:p>
                  </a:txBody>
                  <a:tcPr marT="68575" marB="68575" marR="68575" marL="68575">
                    <a:lnL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3A126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22B4F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EC198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