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Barlow Semi Condense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BarlowSemiCondensed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BarlowSemiCondensed-italic.fntdata"/><Relationship Id="rId23" Type="http://schemas.openxmlformats.org/officeDocument/2006/relationships/font" Target="fonts/BarlowSemi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BarlowSemiCondense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4c7fa986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4c7fa986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14cc6a3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14cc6a3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14cc6a33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14cc6a33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f856cb77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f856cb77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f856cb77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f856cb77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4c7fa986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4c7fa986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4c7fa986f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4c7fa986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hyperlink" Target="https://chat.openai.com" TargetMode="External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hyperlink" Target="https://www.youtube.com/watch?v=2uXm8MFxYaY&amp;list=PLxwxsWddfyJVxRoLsxi31Y90v2DY2xOOp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www.youtube.com/watch?v=2uXm8MFxYaY&amp;list=PLxwxsWddfyJVxRoLsxi31Y90v2DY2xOOp" TargetMode="External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hyperlink" Target="https://docs.google.com/presentation/d/1L0kYBNJXOiM14OZcYURvXrsfXTQ6_rAXwuS_8qbgg0c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>
            <p:ph type="ctrTitle"/>
          </p:nvPr>
        </p:nvSpPr>
        <p:spPr>
          <a:xfrm>
            <a:off x="713650" y="701550"/>
            <a:ext cx="4229700" cy="37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2146A0"/>
                </a:solidFill>
                <a:latin typeface="Montserrat"/>
                <a:ea typeface="Montserrat"/>
                <a:cs typeface="Montserrat"/>
                <a:sym typeface="Montserrat"/>
              </a:rPr>
              <a:t>OPDRACHTEN</a:t>
            </a:r>
            <a:r>
              <a:rPr b="1" lang="nl" sz="4000">
                <a:solidFill>
                  <a:srgbClr val="2146A0"/>
                </a:solidFill>
                <a:latin typeface="Montserrat"/>
                <a:ea typeface="Montserrat"/>
                <a:cs typeface="Montserrat"/>
                <a:sym typeface="Montserrat"/>
              </a:rPr>
              <a:t> VOOR EXPEDITIETIJD</a:t>
            </a:r>
            <a:endParaRPr b="1" sz="4000">
              <a:solidFill>
                <a:srgbClr val="2146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46A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25"/>
          <p:cNvSpPr txBox="1"/>
          <p:nvPr>
            <p:ph idx="1" type="subTitle"/>
          </p:nvPr>
        </p:nvSpPr>
        <p:spPr>
          <a:xfrm>
            <a:off x="2465875" y="4664825"/>
            <a:ext cx="4229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POWERLAB</a:t>
            </a:r>
            <a:endParaRPr sz="220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>
            <p:ph type="ctrTitle"/>
          </p:nvPr>
        </p:nvSpPr>
        <p:spPr>
          <a:xfrm>
            <a:off x="713650" y="3191575"/>
            <a:ext cx="7586700" cy="12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2146A0"/>
                </a:solidFill>
                <a:latin typeface="Roboto"/>
                <a:ea typeface="Roboto"/>
                <a:cs typeface="Roboto"/>
                <a:sym typeface="Roboto"/>
              </a:rPr>
              <a:t>OPDRACHT: </a:t>
            </a:r>
            <a:r>
              <a:rPr lang="nl" sz="2000">
                <a:latin typeface="Roboto"/>
                <a:ea typeface="Roboto"/>
                <a:cs typeface="Roboto"/>
                <a:sym typeface="Roboto"/>
              </a:rPr>
              <a:t>Maak een tekening of schrijf een verhaal over een dag waarop jij al jouw kwaliteiten kunt inzetten. Wat ga je doen? En met wie?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2465875" y="4664825"/>
            <a:ext cx="4229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EXPEDITIETIJD</a:t>
            </a:r>
            <a:endParaRPr sz="220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 rotWithShape="1">
          <a:blip r:embed="rId4">
            <a:alphaModFix/>
          </a:blip>
          <a:srcRect b="8115" l="72535" r="9535" t="57844"/>
          <a:stretch/>
        </p:blipFill>
        <p:spPr>
          <a:xfrm>
            <a:off x="5870975" y="996625"/>
            <a:ext cx="1574201" cy="211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/>
          <p:nvPr/>
        </p:nvSpPr>
        <p:spPr>
          <a:xfrm>
            <a:off x="962950" y="833750"/>
            <a:ext cx="4098300" cy="1617300"/>
          </a:xfrm>
          <a:prstGeom prst="wedgeRectCallout">
            <a:avLst>
              <a:gd fmla="val 69772" name="adj1"/>
              <a:gd fmla="val -13689" name="adj2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5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Vragen om over na te denken:</a:t>
            </a:r>
            <a:endParaRPr b="1" sz="15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Semi Condensed"/>
              <a:buChar char="●"/>
            </a:pPr>
            <a:r>
              <a:rPr lang="nl" sz="15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Welke activiteiten ga je doen om jouw kwaliteit(en) te gebruiken? </a:t>
            </a:r>
            <a:endParaRPr sz="15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Semi Condensed"/>
              <a:buChar char="●"/>
            </a:pPr>
            <a:r>
              <a:rPr lang="nl" sz="15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Ga je dit alleen doen of met anderen?</a:t>
            </a:r>
            <a:endParaRPr sz="15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Semi Condensed"/>
              <a:buChar char="●"/>
            </a:pPr>
            <a:r>
              <a:rPr lang="nl" sz="15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Welke materialen heb nodig?</a:t>
            </a:r>
            <a:endParaRPr sz="15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 txBox="1"/>
          <p:nvPr>
            <p:ph type="ctrTitle"/>
          </p:nvPr>
        </p:nvSpPr>
        <p:spPr>
          <a:xfrm>
            <a:off x="729700" y="3217677"/>
            <a:ext cx="75867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2146A0"/>
                </a:solidFill>
                <a:latin typeface="Roboto"/>
                <a:ea typeface="Roboto"/>
                <a:cs typeface="Roboto"/>
                <a:sym typeface="Roboto"/>
              </a:rPr>
              <a:t>OPDRACHT:</a:t>
            </a:r>
            <a:r>
              <a:rPr b="1" lang="nl" sz="2400">
                <a:solidFill>
                  <a:srgbClr val="E6008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" sz="2000">
                <a:latin typeface="Roboto"/>
                <a:ea typeface="Roboto"/>
                <a:cs typeface="Roboto"/>
                <a:sym typeface="Roboto"/>
              </a:rPr>
              <a:t>Lees het antwoord dat </a:t>
            </a:r>
            <a:r>
              <a:rPr lang="nl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ChatGPT</a:t>
            </a:r>
            <a:r>
              <a:rPr lang="nl" sz="2000">
                <a:latin typeface="Roboto"/>
                <a:ea typeface="Roboto"/>
                <a:cs typeface="Roboto"/>
                <a:sym typeface="Roboto"/>
              </a:rPr>
              <a:t> geeft op de vraag: Wat zal er veranderen in de sport? Welk idee wil jij graag uitwerken? Maak een toekomstvoorspelling! Dit mag met een verhaal / tekening / ontwerp of iets anders.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7"/>
          <p:cNvSpPr txBox="1"/>
          <p:nvPr>
            <p:ph idx="1" type="subTitle"/>
          </p:nvPr>
        </p:nvSpPr>
        <p:spPr>
          <a:xfrm>
            <a:off x="2465875" y="4664825"/>
            <a:ext cx="4229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EXPEDITIETIJD</a:t>
            </a:r>
            <a:endParaRPr sz="220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5">
            <a:alphaModFix/>
          </a:blip>
          <a:srcRect b="0" l="0" r="0" t="4952"/>
          <a:stretch/>
        </p:blipFill>
        <p:spPr>
          <a:xfrm>
            <a:off x="764900" y="548300"/>
            <a:ext cx="2721249" cy="27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>
            <p:ph type="ctrTitle"/>
          </p:nvPr>
        </p:nvSpPr>
        <p:spPr>
          <a:xfrm>
            <a:off x="729700" y="3217677"/>
            <a:ext cx="75867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2146A0"/>
                </a:solidFill>
                <a:latin typeface="Roboto"/>
                <a:ea typeface="Roboto"/>
                <a:cs typeface="Roboto"/>
                <a:sym typeface="Roboto"/>
              </a:rPr>
              <a:t>OPDRACHT:</a:t>
            </a:r>
            <a:r>
              <a:rPr b="1" lang="nl" sz="2400">
                <a:solidFill>
                  <a:srgbClr val="E6008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" sz="2000">
                <a:latin typeface="Roboto"/>
                <a:ea typeface="Roboto"/>
                <a:cs typeface="Roboto"/>
                <a:sym typeface="Roboto"/>
              </a:rPr>
              <a:t>Bekijk filmpjes op het kanaal van LeerLevels over kracht.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8"/>
          <p:cNvSpPr txBox="1"/>
          <p:nvPr>
            <p:ph idx="1" type="subTitle"/>
          </p:nvPr>
        </p:nvSpPr>
        <p:spPr>
          <a:xfrm>
            <a:off x="2465875" y="4664825"/>
            <a:ext cx="4229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EXPEDITIETIJD</a:t>
            </a:r>
            <a:endParaRPr sz="220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26" name="Google Shape;126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999" y="765602"/>
            <a:ext cx="4102651" cy="2251650"/>
          </a:xfrm>
          <a:prstGeom prst="rect">
            <a:avLst/>
          </a:prstGeom>
          <a:noFill/>
          <a:ln cap="flat" cmpd="sng" w="28575">
            <a:solidFill>
              <a:srgbClr val="2146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7" name="Google Shape;127;p2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9551" y="1736069"/>
            <a:ext cx="756000" cy="70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>
            <p:ph type="ctrTitle"/>
          </p:nvPr>
        </p:nvSpPr>
        <p:spPr>
          <a:xfrm>
            <a:off x="729700" y="3217677"/>
            <a:ext cx="75867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2146A0"/>
                </a:solidFill>
                <a:latin typeface="Roboto"/>
                <a:ea typeface="Roboto"/>
                <a:cs typeface="Roboto"/>
                <a:sym typeface="Roboto"/>
              </a:rPr>
              <a:t>OPDRACHT:</a:t>
            </a:r>
            <a:r>
              <a:rPr b="1" lang="nl" sz="2400">
                <a:solidFill>
                  <a:srgbClr val="E6008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" sz="2000">
                <a:latin typeface="Roboto"/>
                <a:ea typeface="Roboto"/>
                <a:cs typeface="Roboto"/>
                <a:sym typeface="Roboto"/>
              </a:rPr>
              <a:t>Bedenk een andere reden waarom je kan winnen in een sport en ontwerp daar een prijs voor. Misschien ga je de prijs zelfs bouwen?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9"/>
          <p:cNvSpPr txBox="1"/>
          <p:nvPr>
            <p:ph idx="1" type="subTitle"/>
          </p:nvPr>
        </p:nvSpPr>
        <p:spPr>
          <a:xfrm>
            <a:off x="2465875" y="4664825"/>
            <a:ext cx="4229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EXPEDITIETIJD</a:t>
            </a:r>
            <a:endParaRPr sz="220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75" y="1435100"/>
            <a:ext cx="3212227" cy="17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8000" y="720594"/>
            <a:ext cx="566574" cy="993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5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 txBox="1"/>
          <p:nvPr>
            <p:ph idx="1" type="subTitle"/>
          </p:nvPr>
        </p:nvSpPr>
        <p:spPr>
          <a:xfrm>
            <a:off x="2465875" y="4664825"/>
            <a:ext cx="4229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EXPEDITIETIJD</a:t>
            </a:r>
            <a:endParaRPr sz="220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43" name="Google Shape;143;p30"/>
          <p:cNvSpPr txBox="1"/>
          <p:nvPr>
            <p:ph type="ctrTitle"/>
          </p:nvPr>
        </p:nvSpPr>
        <p:spPr>
          <a:xfrm>
            <a:off x="713650" y="3267600"/>
            <a:ext cx="7586700" cy="12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2146A0"/>
                </a:solidFill>
                <a:latin typeface="Roboto"/>
                <a:ea typeface="Roboto"/>
                <a:cs typeface="Roboto"/>
                <a:sym typeface="Roboto"/>
              </a:rPr>
              <a:t>OPDRACHT: </a:t>
            </a:r>
            <a:r>
              <a:rPr lang="nl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Werk verder aan de weekopdrachten.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2659">
            <a:off x="6295957" y="1160342"/>
            <a:ext cx="2519997" cy="141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3205">
            <a:off x="4212850" y="712025"/>
            <a:ext cx="2520000" cy="141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97102">
            <a:off x="2165401" y="1446776"/>
            <a:ext cx="2519996" cy="141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90290">
            <a:off x="315718" y="786126"/>
            <a:ext cx="2520003" cy="141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 txBox="1"/>
          <p:nvPr>
            <p:ph type="ctrTitle"/>
          </p:nvPr>
        </p:nvSpPr>
        <p:spPr>
          <a:xfrm>
            <a:off x="713650" y="838100"/>
            <a:ext cx="3739500" cy="38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2146A0"/>
                </a:solidFill>
                <a:latin typeface="Roboto"/>
                <a:ea typeface="Roboto"/>
                <a:cs typeface="Roboto"/>
                <a:sym typeface="Roboto"/>
              </a:rPr>
              <a:t>UITLEG:</a:t>
            </a:r>
            <a:endParaRPr sz="1400">
              <a:solidFill>
                <a:srgbClr val="E600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600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latin typeface="Roboto"/>
                <a:ea typeface="Roboto"/>
                <a:cs typeface="Roboto"/>
                <a:sym typeface="Roboto"/>
              </a:rPr>
              <a:t>In deze tijd werken de kinderen aan keuzeopdrachten. Soms maken ze opdrachten af en soms werken ze aan nieuwe opdrachten die je in dit document vindt.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latin typeface="Roboto"/>
                <a:ea typeface="Roboto"/>
                <a:cs typeface="Roboto"/>
                <a:sym typeface="Roboto"/>
              </a:rPr>
              <a:t>Expeditietijd komt tegemoet aan de grote behoefte aan autonomie die de kinderen uit deze doelgroep vaak hebben.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Het hangt af van jouw beschikbare materialen wat je hier als opdrachten kunt opnemen.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31"/>
          <p:cNvSpPr txBox="1"/>
          <p:nvPr>
            <p:ph idx="1" type="subTitle"/>
          </p:nvPr>
        </p:nvSpPr>
        <p:spPr>
          <a:xfrm>
            <a:off x="131350" y="4741025"/>
            <a:ext cx="407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</a:t>
            </a:r>
            <a:endParaRPr sz="140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5" name="Google Shape;155;p31"/>
          <p:cNvSpPr txBox="1"/>
          <p:nvPr>
            <p:ph idx="1" type="subTitle"/>
          </p:nvPr>
        </p:nvSpPr>
        <p:spPr>
          <a:xfrm>
            <a:off x="713650" y="4741025"/>
            <a:ext cx="57723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VOOR DE LEERKRACHT – EXPEDITIETIJD</a:t>
            </a:r>
            <a:endParaRPr sz="140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6" name="Google Shape;156;p31"/>
          <p:cNvSpPr txBox="1"/>
          <p:nvPr>
            <p:ph idx="1" type="subTitle"/>
          </p:nvPr>
        </p:nvSpPr>
        <p:spPr>
          <a:xfrm>
            <a:off x="6476175" y="4741025"/>
            <a:ext cx="20601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PLUSJEKLAS.NL</a:t>
            </a:r>
            <a:endParaRPr sz="140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7" name="Google Shape;157;p31"/>
          <p:cNvSpPr txBox="1"/>
          <p:nvPr>
            <p:ph type="ctrTitle"/>
          </p:nvPr>
        </p:nvSpPr>
        <p:spPr>
          <a:xfrm>
            <a:off x="4453150" y="838100"/>
            <a:ext cx="3739500" cy="38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2146A0"/>
                </a:solidFill>
                <a:latin typeface="Roboto"/>
                <a:ea typeface="Roboto"/>
                <a:cs typeface="Roboto"/>
                <a:sym typeface="Roboto"/>
              </a:rPr>
              <a:t>BIJLAGEN:</a:t>
            </a:r>
            <a:endParaRPr sz="1400">
              <a:solidFill>
                <a:srgbClr val="E600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600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BIJLAGE: Sport in de toekomst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