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Roboto"/>
      <p:regular r:id="rId11"/>
      <p:bold r:id="rId12"/>
      <p:italic r:id="rId13"/>
      <p:boldItalic r:id="rId14"/>
    </p:embeddedFont>
    <p:embeddedFont>
      <p:font typeface="Montserrat"/>
      <p:regular r:id="rId15"/>
      <p:bold r:id="rId16"/>
      <p:italic r:id="rId17"/>
      <p:boldItalic r:id="rId18"/>
    </p:embeddedFont>
    <p:embeddedFont>
      <p:font typeface="Barlow Semi Condensed"/>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592">
          <p15:clr>
            <a:srgbClr val="A4A3A4"/>
          </p15:clr>
        </p15:guide>
        <p15:guide id="2" pos="26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592" orient="horz"/>
        <p:guide pos="2664"/>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arlowSemiCondensed-bold.fntdata"/><Relationship Id="rId11" Type="http://schemas.openxmlformats.org/officeDocument/2006/relationships/font" Target="fonts/Roboto-regular.fntdata"/><Relationship Id="rId22" Type="http://schemas.openxmlformats.org/officeDocument/2006/relationships/font" Target="fonts/BarlowSemiCondensed-boldItalic.fntdata"/><Relationship Id="rId10" Type="http://schemas.openxmlformats.org/officeDocument/2006/relationships/slide" Target="slides/slide5.xml"/><Relationship Id="rId21" Type="http://schemas.openxmlformats.org/officeDocument/2006/relationships/font" Target="fonts/BarlowSemiCondensed-italic.fntdata"/><Relationship Id="rId13" Type="http://schemas.openxmlformats.org/officeDocument/2006/relationships/font" Target="fonts/Roboto-italic.fntdata"/><Relationship Id="rId12"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regular.fntdata"/><Relationship Id="rId14" Type="http://schemas.openxmlformats.org/officeDocument/2006/relationships/font" Target="fonts/Roboto-boldItalic.fntdata"/><Relationship Id="rId17" Type="http://schemas.openxmlformats.org/officeDocument/2006/relationships/font" Target="fonts/Montserrat-italic.fntdata"/><Relationship Id="rId16" Type="http://schemas.openxmlformats.org/officeDocument/2006/relationships/font" Target="fonts/Montserrat-bold.fntdata"/><Relationship Id="rId5" Type="http://schemas.openxmlformats.org/officeDocument/2006/relationships/notesMaster" Target="notesMasters/notesMaster1.xml"/><Relationship Id="rId19" Type="http://schemas.openxmlformats.org/officeDocument/2006/relationships/font" Target="fonts/BarlowSemiCondensed-regular.fntdata"/><Relationship Id="rId6" Type="http://schemas.openxmlformats.org/officeDocument/2006/relationships/slide" Target="slides/slide1.xml"/><Relationship Id="rId18" Type="http://schemas.openxmlformats.org/officeDocument/2006/relationships/font" Target="fonts/Montserrat-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47504b9b6c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47504b9b6c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sz="140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474f5481ba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474f5481ba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495d029136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495d029136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495d029136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495d029136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495d029136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495d029136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hyperlink" Target="https://docs.google.com/document/d/1ZEAJeBRB-Zan8PqFYcja5I6Ttwd13w7ZUqbHQrJAFe8/edit?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jpg"/><Relationship Id="rId4" Type="http://schemas.openxmlformats.org/officeDocument/2006/relationships/hyperlink" Target="https://www.regiofoodvalley.nl/fileadmin/regiofoodvalley.nl/documenten/Samenwerkingsprogramma_Living_Lab_Regio_Foodvalley_Circulair_v18dec.pdf" TargetMode="External"/><Relationship Id="rId5" Type="http://schemas.openxmlformats.org/officeDocument/2006/relationships/hyperlink" Target="https://docs.google.com/document/d/1ZEAJeBRB-Zan8PqFYcja5I6Ttwd13w7ZUqbHQrJAFe8/edit?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0" r="0" t="0"/>
          <a:stretch/>
        </p:blipFill>
        <p:spPr>
          <a:xfrm>
            <a:off x="0" y="2286"/>
            <a:ext cx="9144000" cy="5138928"/>
          </a:xfrm>
          <a:prstGeom prst="rect">
            <a:avLst/>
          </a:prstGeom>
          <a:noFill/>
          <a:ln>
            <a:noFill/>
          </a:ln>
        </p:spPr>
      </p:pic>
      <p:sp>
        <p:nvSpPr>
          <p:cNvPr id="55" name="Google Shape;55;p13"/>
          <p:cNvSpPr txBox="1"/>
          <p:nvPr>
            <p:ph idx="1" type="subTitle"/>
          </p:nvPr>
        </p:nvSpPr>
        <p:spPr>
          <a:xfrm>
            <a:off x="2672875" y="4664825"/>
            <a:ext cx="3886500" cy="400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2200">
                <a:solidFill>
                  <a:schemeClr val="lt1"/>
                </a:solidFill>
                <a:latin typeface="Barlow Semi Condensed"/>
                <a:ea typeface="Barlow Semi Condensed"/>
                <a:cs typeface="Barlow Semi Condensed"/>
                <a:sym typeface="Barlow Semi Condensed"/>
              </a:rPr>
              <a:t>LES 2: DUURZAAM ONDERNEMEN</a:t>
            </a:r>
            <a:endParaRPr sz="2200">
              <a:solidFill>
                <a:schemeClr val="lt1"/>
              </a:solidFill>
              <a:latin typeface="Barlow Semi Condensed"/>
              <a:ea typeface="Barlow Semi Condensed"/>
              <a:cs typeface="Barlow Semi Condensed"/>
              <a:sym typeface="Barlow Semi Condensed"/>
            </a:endParaRPr>
          </a:p>
          <a:p>
            <a:pPr indent="0" lvl="0" marL="0" rtl="0" algn="ctr">
              <a:spcBef>
                <a:spcPts val="0"/>
              </a:spcBef>
              <a:spcAft>
                <a:spcPts val="0"/>
              </a:spcAft>
              <a:buNone/>
            </a:pPr>
            <a:r>
              <a:t/>
            </a:r>
            <a:endParaRPr sz="2200">
              <a:solidFill>
                <a:schemeClr val="lt1"/>
              </a:solidFill>
              <a:latin typeface="Barlow Semi Condensed"/>
              <a:ea typeface="Barlow Semi Condensed"/>
              <a:cs typeface="Barlow Semi Condensed"/>
              <a:sym typeface="Barlow Semi Condensed"/>
            </a:endParaRPr>
          </a:p>
        </p:txBody>
      </p:sp>
      <p:pic>
        <p:nvPicPr>
          <p:cNvPr id="56" name="Google Shape;56;p13"/>
          <p:cNvPicPr preferRelativeResize="0"/>
          <p:nvPr/>
        </p:nvPicPr>
        <p:blipFill rotWithShape="1">
          <a:blip r:embed="rId4">
            <a:alphaModFix/>
          </a:blip>
          <a:srcRect b="0" l="48349" r="0" t="29883"/>
          <a:stretch/>
        </p:blipFill>
        <p:spPr>
          <a:xfrm>
            <a:off x="4566525" y="475400"/>
            <a:ext cx="4114799" cy="4189425"/>
          </a:xfrm>
          <a:prstGeom prst="rect">
            <a:avLst/>
          </a:prstGeom>
          <a:noFill/>
          <a:ln>
            <a:noFill/>
          </a:ln>
        </p:spPr>
      </p:pic>
      <p:sp>
        <p:nvSpPr>
          <p:cNvPr id="57" name="Google Shape;57;p13"/>
          <p:cNvSpPr txBox="1"/>
          <p:nvPr>
            <p:ph type="ctrTitle"/>
          </p:nvPr>
        </p:nvSpPr>
        <p:spPr>
          <a:xfrm>
            <a:off x="713650" y="701550"/>
            <a:ext cx="4229700" cy="3740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3A126"/>
                </a:solidFill>
                <a:latin typeface="Montserrat"/>
                <a:ea typeface="Montserrat"/>
                <a:cs typeface="Montserrat"/>
                <a:sym typeface="Montserrat"/>
              </a:rPr>
              <a:t>WAT ZEGT EEN VERPAKKING OVER EEN PRODUCT?</a:t>
            </a:r>
            <a:endParaRPr b="1" sz="4000">
              <a:solidFill>
                <a:srgbClr val="F3A126"/>
              </a:solidFill>
              <a:latin typeface="Montserrat"/>
              <a:ea typeface="Montserrat"/>
              <a:cs typeface="Montserrat"/>
              <a:sym typeface="Montserrat"/>
            </a:endParaRPr>
          </a:p>
          <a:p>
            <a:pPr indent="0" lvl="0" marL="0" rtl="0" algn="ctr">
              <a:spcBef>
                <a:spcPts val="0"/>
              </a:spcBef>
              <a:spcAft>
                <a:spcPts val="0"/>
              </a:spcAft>
              <a:buNone/>
            </a:pPr>
            <a:r>
              <a:t/>
            </a:r>
            <a:endParaRPr sz="1800">
              <a:solidFill>
                <a:srgbClr val="F3A126"/>
              </a:solidFill>
              <a:latin typeface="Avenir"/>
              <a:ea typeface="Avenir"/>
              <a:cs typeface="Avenir"/>
              <a:sym typeface="Aveni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b="0" l="0" r="0" t="0"/>
          <a:stretch/>
        </p:blipFill>
        <p:spPr>
          <a:xfrm>
            <a:off x="0" y="2286"/>
            <a:ext cx="9144000" cy="5138928"/>
          </a:xfrm>
          <a:prstGeom prst="rect">
            <a:avLst/>
          </a:prstGeom>
          <a:noFill/>
          <a:ln>
            <a:noFill/>
          </a:ln>
        </p:spPr>
      </p:pic>
      <p:sp>
        <p:nvSpPr>
          <p:cNvPr id="63" name="Google Shape;63;p14"/>
          <p:cNvSpPr txBox="1"/>
          <p:nvPr>
            <p:ph type="ctrTitle"/>
          </p:nvPr>
        </p:nvSpPr>
        <p:spPr>
          <a:xfrm>
            <a:off x="713650" y="3262350"/>
            <a:ext cx="7586700" cy="124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F3A126"/>
                </a:solidFill>
                <a:latin typeface="Roboto"/>
                <a:ea typeface="Roboto"/>
                <a:cs typeface="Roboto"/>
                <a:sym typeface="Roboto"/>
              </a:rPr>
              <a:t>OPDRACHT:</a:t>
            </a:r>
            <a:r>
              <a:rPr b="1" lang="en" sz="2400">
                <a:solidFill>
                  <a:srgbClr val="E6008F"/>
                </a:solidFill>
                <a:latin typeface="Roboto"/>
                <a:ea typeface="Roboto"/>
                <a:cs typeface="Roboto"/>
                <a:sym typeface="Roboto"/>
              </a:rPr>
              <a:t> </a:t>
            </a:r>
            <a:r>
              <a:rPr lang="en" sz="2000">
                <a:latin typeface="Roboto"/>
                <a:ea typeface="Roboto"/>
                <a:cs typeface="Roboto"/>
                <a:sym typeface="Roboto"/>
              </a:rPr>
              <a:t>Bekijk een verpakking van een product en zoek het duurzame verhaal bij dit product. Welke duurzame keuzes heeft de ondernemer gemaakt?</a:t>
            </a:r>
            <a:endParaRPr sz="2000">
              <a:latin typeface="Roboto"/>
              <a:ea typeface="Roboto"/>
              <a:cs typeface="Roboto"/>
              <a:sym typeface="Roboto"/>
            </a:endParaRPr>
          </a:p>
        </p:txBody>
      </p:sp>
      <p:sp>
        <p:nvSpPr>
          <p:cNvPr id="64" name="Google Shape;64;p14"/>
          <p:cNvSpPr txBox="1"/>
          <p:nvPr>
            <p:ph idx="1" type="subTitle"/>
          </p:nvPr>
        </p:nvSpPr>
        <p:spPr>
          <a:xfrm>
            <a:off x="2672875" y="4664825"/>
            <a:ext cx="3886500" cy="400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2200">
                <a:solidFill>
                  <a:schemeClr val="lt1"/>
                </a:solidFill>
                <a:latin typeface="Barlow Semi Condensed"/>
                <a:ea typeface="Barlow Semi Condensed"/>
                <a:cs typeface="Barlow Semi Condensed"/>
                <a:sym typeface="Barlow Semi Condensed"/>
              </a:rPr>
              <a:t>LES 2: DUURZAAM ONDERNEMEN</a:t>
            </a:r>
            <a:endParaRPr sz="2200">
              <a:solidFill>
                <a:schemeClr val="lt1"/>
              </a:solidFill>
              <a:latin typeface="Barlow Semi Condensed"/>
              <a:ea typeface="Barlow Semi Condensed"/>
              <a:cs typeface="Barlow Semi Condensed"/>
              <a:sym typeface="Barlow Semi Condensed"/>
            </a:endParaRPr>
          </a:p>
        </p:txBody>
      </p:sp>
      <p:pic>
        <p:nvPicPr>
          <p:cNvPr id="65" name="Google Shape;65;p14"/>
          <p:cNvPicPr preferRelativeResize="0"/>
          <p:nvPr/>
        </p:nvPicPr>
        <p:blipFill rotWithShape="1">
          <a:blip r:embed="rId4">
            <a:alphaModFix/>
          </a:blip>
          <a:srcRect b="54744" l="0" r="0" t="7826"/>
          <a:stretch/>
        </p:blipFill>
        <p:spPr>
          <a:xfrm>
            <a:off x="1084750" y="918875"/>
            <a:ext cx="4444651" cy="1247701"/>
          </a:xfrm>
          <a:prstGeom prst="rect">
            <a:avLst/>
          </a:prstGeom>
          <a:noFill/>
          <a:ln>
            <a:noFill/>
          </a:ln>
        </p:spPr>
      </p:pic>
      <p:pic>
        <p:nvPicPr>
          <p:cNvPr id="66" name="Google Shape;66;p14"/>
          <p:cNvPicPr preferRelativeResize="0"/>
          <p:nvPr/>
        </p:nvPicPr>
        <p:blipFill rotWithShape="1">
          <a:blip r:embed="rId4">
            <a:alphaModFix/>
          </a:blip>
          <a:srcRect b="16432" l="4895" r="36198" t="46137"/>
          <a:stretch/>
        </p:blipFill>
        <p:spPr>
          <a:xfrm>
            <a:off x="5092200" y="871750"/>
            <a:ext cx="2618151" cy="1247701"/>
          </a:xfrm>
          <a:prstGeom prst="rect">
            <a:avLst/>
          </a:prstGeom>
          <a:noFill/>
          <a:ln>
            <a:noFill/>
          </a:ln>
        </p:spPr>
      </p:pic>
      <p:pic>
        <p:nvPicPr>
          <p:cNvPr id="67" name="Google Shape;67;p14"/>
          <p:cNvPicPr preferRelativeResize="0"/>
          <p:nvPr/>
        </p:nvPicPr>
        <p:blipFill rotWithShape="1">
          <a:blip r:embed="rId4">
            <a:alphaModFix/>
          </a:blip>
          <a:srcRect b="32795" l="64083" r="6464" t="48371"/>
          <a:stretch/>
        </p:blipFill>
        <p:spPr>
          <a:xfrm>
            <a:off x="82700" y="1228825"/>
            <a:ext cx="1309050" cy="627800"/>
          </a:xfrm>
          <a:prstGeom prst="rect">
            <a:avLst/>
          </a:prstGeom>
          <a:noFill/>
          <a:ln>
            <a:noFill/>
          </a:ln>
        </p:spPr>
      </p:pic>
      <p:pic>
        <p:nvPicPr>
          <p:cNvPr id="68" name="Google Shape;68;p14"/>
          <p:cNvPicPr preferRelativeResize="0"/>
          <p:nvPr/>
        </p:nvPicPr>
        <p:blipFill rotWithShape="1">
          <a:blip r:embed="rId4">
            <a:alphaModFix/>
          </a:blip>
          <a:srcRect b="15760" l="64085" r="13962" t="67643"/>
          <a:stretch/>
        </p:blipFill>
        <p:spPr>
          <a:xfrm>
            <a:off x="7761900" y="1266113"/>
            <a:ext cx="975750" cy="553225"/>
          </a:xfrm>
          <a:prstGeom prst="rect">
            <a:avLst/>
          </a:prstGeom>
          <a:noFill/>
          <a:ln>
            <a:noFill/>
          </a:ln>
        </p:spPr>
      </p:pic>
      <p:cxnSp>
        <p:nvCxnSpPr>
          <p:cNvPr id="69" name="Google Shape;69;p14"/>
          <p:cNvCxnSpPr/>
          <p:nvPr/>
        </p:nvCxnSpPr>
        <p:spPr>
          <a:xfrm>
            <a:off x="268250" y="2268925"/>
            <a:ext cx="8297700" cy="0"/>
          </a:xfrm>
          <a:prstGeom prst="straightConnector1">
            <a:avLst/>
          </a:prstGeom>
          <a:noFill/>
          <a:ln cap="flat" cmpd="sng" w="38100">
            <a:solidFill>
              <a:srgbClr val="E6008F"/>
            </a:solidFill>
            <a:prstDash val="solid"/>
            <a:round/>
            <a:headEnd len="med" w="med" type="none"/>
            <a:tailEnd len="med" w="med" type="triangle"/>
          </a:ln>
        </p:spPr>
      </p:cxnSp>
      <p:sp>
        <p:nvSpPr>
          <p:cNvPr id="70" name="Google Shape;70;p14"/>
          <p:cNvSpPr txBox="1"/>
          <p:nvPr/>
        </p:nvSpPr>
        <p:spPr>
          <a:xfrm>
            <a:off x="175475" y="2191675"/>
            <a:ext cx="2432700" cy="28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accent5"/>
                </a:solidFill>
                <a:latin typeface="Roboto"/>
                <a:ea typeface="Roboto"/>
                <a:cs typeface="Roboto"/>
                <a:sym typeface="Roboto"/>
              </a:rPr>
              <a:t>Model: Lineaire economie</a:t>
            </a:r>
            <a:endParaRPr>
              <a:solidFill>
                <a:schemeClr val="accent5"/>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pic>
        <p:nvPicPr>
          <p:cNvPr id="75" name="Google Shape;75;p15"/>
          <p:cNvPicPr preferRelativeResize="0"/>
          <p:nvPr/>
        </p:nvPicPr>
        <p:blipFill rotWithShape="1">
          <a:blip r:embed="rId3">
            <a:alphaModFix/>
          </a:blip>
          <a:srcRect b="0" l="0" r="0" t="0"/>
          <a:stretch/>
        </p:blipFill>
        <p:spPr>
          <a:xfrm>
            <a:off x="0" y="2286"/>
            <a:ext cx="9144000" cy="5138928"/>
          </a:xfrm>
          <a:prstGeom prst="rect">
            <a:avLst/>
          </a:prstGeom>
          <a:noFill/>
          <a:ln>
            <a:noFill/>
          </a:ln>
        </p:spPr>
      </p:pic>
      <p:sp>
        <p:nvSpPr>
          <p:cNvPr id="76" name="Google Shape;76;p15"/>
          <p:cNvSpPr txBox="1"/>
          <p:nvPr>
            <p:ph type="ctrTitle"/>
          </p:nvPr>
        </p:nvSpPr>
        <p:spPr>
          <a:xfrm>
            <a:off x="713650" y="838100"/>
            <a:ext cx="3739500" cy="3826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rgbClr val="E6008F"/>
                </a:solidFill>
                <a:latin typeface="Roboto"/>
                <a:ea typeface="Roboto"/>
                <a:cs typeface="Roboto"/>
                <a:sym typeface="Roboto"/>
              </a:rPr>
              <a:t>LESPLAN:</a:t>
            </a:r>
            <a:endParaRPr b="1" sz="1800">
              <a:solidFill>
                <a:srgbClr val="E6008F"/>
              </a:solidFill>
              <a:latin typeface="Roboto"/>
              <a:ea typeface="Roboto"/>
              <a:cs typeface="Roboto"/>
              <a:sym typeface="Roboto"/>
            </a:endParaRPr>
          </a:p>
          <a:p>
            <a:pPr indent="0" lvl="0" marL="0" rtl="0" algn="l">
              <a:lnSpc>
                <a:spcPct val="100000"/>
              </a:lnSpc>
              <a:spcBef>
                <a:spcPts val="0"/>
              </a:spcBef>
              <a:spcAft>
                <a:spcPts val="0"/>
              </a:spcAft>
              <a:buNone/>
            </a:pPr>
            <a:br>
              <a:rPr b="1" lang="en" sz="1400">
                <a:solidFill>
                  <a:srgbClr val="E6008F"/>
                </a:solidFill>
                <a:latin typeface="Roboto"/>
                <a:ea typeface="Roboto"/>
                <a:cs typeface="Roboto"/>
                <a:sym typeface="Roboto"/>
              </a:rPr>
            </a:br>
            <a:r>
              <a:rPr b="1" lang="en" sz="1400">
                <a:solidFill>
                  <a:srgbClr val="E6008F"/>
                </a:solidFill>
                <a:latin typeface="Roboto"/>
                <a:ea typeface="Roboto"/>
                <a:cs typeface="Roboto"/>
                <a:sym typeface="Roboto"/>
              </a:rPr>
              <a:t>Situatie: </a:t>
            </a:r>
            <a:r>
              <a:rPr lang="en" sz="1400">
                <a:latin typeface="Roboto"/>
                <a:ea typeface="Roboto"/>
                <a:cs typeface="Roboto"/>
                <a:sym typeface="Roboto"/>
              </a:rPr>
              <a:t>Als een ondernemer een product bedenkt, kan deze bewust een duurzame keuze maken. Dit kan zijn bij de keuze voor een grondstof, het productieproces, de distributie, materiaal van de verpakking enz. </a:t>
            </a:r>
            <a:endParaRPr sz="1400">
              <a:latin typeface="Roboto"/>
              <a:ea typeface="Roboto"/>
              <a:cs typeface="Roboto"/>
              <a:sym typeface="Roboto"/>
            </a:endParaRPr>
          </a:p>
          <a:p>
            <a:pPr indent="0" lvl="0" marL="0" rtl="0" algn="l">
              <a:lnSpc>
                <a:spcPct val="100000"/>
              </a:lnSpc>
              <a:spcBef>
                <a:spcPts val="0"/>
              </a:spcBef>
              <a:spcAft>
                <a:spcPts val="0"/>
              </a:spcAft>
              <a:buClr>
                <a:schemeClr val="dk1"/>
              </a:buClr>
              <a:buSzPts val="1100"/>
              <a:buFont typeface="Arial"/>
              <a:buNone/>
            </a:pPr>
            <a:r>
              <a:t/>
            </a:r>
            <a:endParaRPr sz="14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1400">
                <a:solidFill>
                  <a:srgbClr val="E6008F"/>
                </a:solidFill>
                <a:latin typeface="Roboto"/>
                <a:ea typeface="Roboto"/>
                <a:cs typeface="Roboto"/>
                <a:sym typeface="Roboto"/>
              </a:rPr>
              <a:t>Skills: </a:t>
            </a:r>
            <a:r>
              <a:rPr lang="en" sz="1400">
                <a:latin typeface="Roboto"/>
                <a:ea typeface="Roboto"/>
                <a:cs typeface="Roboto"/>
                <a:sym typeface="Roboto"/>
              </a:rPr>
              <a:t>Kinderen ontdekken duurzame keuzes van ondernemers en kunnen deze categoriseren.</a:t>
            </a:r>
            <a:endParaRPr sz="1400">
              <a:latin typeface="Roboto"/>
              <a:ea typeface="Roboto"/>
              <a:cs typeface="Roboto"/>
              <a:sym typeface="Roboto"/>
            </a:endParaRPr>
          </a:p>
          <a:p>
            <a:pPr indent="0" lvl="0" marL="0" rtl="0" algn="l">
              <a:lnSpc>
                <a:spcPct val="100000"/>
              </a:lnSpc>
              <a:spcBef>
                <a:spcPts val="0"/>
              </a:spcBef>
              <a:spcAft>
                <a:spcPts val="0"/>
              </a:spcAft>
              <a:buClr>
                <a:schemeClr val="dk1"/>
              </a:buClr>
              <a:buSzPts val="1100"/>
              <a:buFont typeface="Arial"/>
              <a:buNone/>
            </a:pPr>
            <a:r>
              <a:t/>
            </a:r>
            <a:endParaRPr sz="1400">
              <a:latin typeface="Roboto"/>
              <a:ea typeface="Roboto"/>
              <a:cs typeface="Roboto"/>
              <a:sym typeface="Roboto"/>
            </a:endParaRPr>
          </a:p>
          <a:p>
            <a:pPr indent="0" lvl="0" marL="0" rtl="0" algn="l">
              <a:lnSpc>
                <a:spcPct val="100000"/>
              </a:lnSpc>
              <a:spcBef>
                <a:spcPts val="0"/>
              </a:spcBef>
              <a:spcAft>
                <a:spcPts val="0"/>
              </a:spcAft>
              <a:buNone/>
            </a:pPr>
            <a:r>
              <a:t/>
            </a:r>
            <a:endParaRPr sz="1400">
              <a:latin typeface="Roboto"/>
              <a:ea typeface="Roboto"/>
              <a:cs typeface="Roboto"/>
              <a:sym typeface="Roboto"/>
            </a:endParaRPr>
          </a:p>
          <a:p>
            <a:pPr indent="0" lvl="0" marL="0" rtl="0" algn="just">
              <a:lnSpc>
                <a:spcPct val="100000"/>
              </a:lnSpc>
              <a:spcBef>
                <a:spcPts val="0"/>
              </a:spcBef>
              <a:spcAft>
                <a:spcPts val="0"/>
              </a:spcAft>
              <a:buClr>
                <a:schemeClr val="dk1"/>
              </a:buClr>
              <a:buSzPts val="1100"/>
              <a:buFont typeface="Arial"/>
              <a:buNone/>
            </a:pPr>
            <a:r>
              <a:t/>
            </a:r>
            <a:endParaRPr sz="1400">
              <a:latin typeface="Roboto"/>
              <a:ea typeface="Roboto"/>
              <a:cs typeface="Roboto"/>
              <a:sym typeface="Roboto"/>
            </a:endParaRPr>
          </a:p>
          <a:p>
            <a:pPr indent="0" lvl="0" marL="0" rtl="0" algn="l">
              <a:spcBef>
                <a:spcPts val="0"/>
              </a:spcBef>
              <a:spcAft>
                <a:spcPts val="0"/>
              </a:spcAft>
              <a:buNone/>
            </a:pPr>
            <a:r>
              <a:t/>
            </a:r>
            <a:endParaRPr sz="1400">
              <a:latin typeface="Roboto"/>
              <a:ea typeface="Roboto"/>
              <a:cs typeface="Roboto"/>
              <a:sym typeface="Roboto"/>
            </a:endParaRPr>
          </a:p>
        </p:txBody>
      </p:sp>
      <p:sp>
        <p:nvSpPr>
          <p:cNvPr id="77" name="Google Shape;77;p15"/>
          <p:cNvSpPr txBox="1"/>
          <p:nvPr>
            <p:ph type="ctrTitle"/>
          </p:nvPr>
        </p:nvSpPr>
        <p:spPr>
          <a:xfrm>
            <a:off x="4637125" y="838100"/>
            <a:ext cx="3739500" cy="3601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1800">
              <a:solidFill>
                <a:srgbClr val="E6008F"/>
              </a:solidFill>
              <a:latin typeface="Roboto"/>
              <a:ea typeface="Roboto"/>
              <a:cs typeface="Roboto"/>
              <a:sym typeface="Roboto"/>
            </a:endParaRPr>
          </a:p>
          <a:p>
            <a:pPr indent="0" lvl="0" marL="0" rtl="0" algn="l">
              <a:spcBef>
                <a:spcPts val="0"/>
              </a:spcBef>
              <a:spcAft>
                <a:spcPts val="0"/>
              </a:spcAft>
              <a:buNone/>
            </a:pPr>
            <a:br>
              <a:rPr b="1" lang="en" sz="1400">
                <a:solidFill>
                  <a:srgbClr val="E6008F"/>
                </a:solidFill>
                <a:latin typeface="Roboto"/>
                <a:ea typeface="Roboto"/>
                <a:cs typeface="Roboto"/>
                <a:sym typeface="Roboto"/>
              </a:rPr>
            </a:br>
            <a:r>
              <a:rPr b="1" lang="en" sz="1400">
                <a:solidFill>
                  <a:srgbClr val="E6008F"/>
                </a:solidFill>
                <a:latin typeface="Roboto"/>
                <a:ea typeface="Roboto"/>
                <a:cs typeface="Roboto"/>
                <a:sym typeface="Roboto"/>
              </a:rPr>
              <a:t>Lesverloop: </a:t>
            </a:r>
            <a:r>
              <a:rPr lang="en" sz="1400">
                <a:solidFill>
                  <a:srgbClr val="000000"/>
                </a:solidFill>
                <a:latin typeface="Roboto"/>
                <a:ea typeface="Roboto"/>
                <a:cs typeface="Roboto"/>
                <a:sym typeface="Roboto"/>
              </a:rPr>
              <a:t>Voor deze les heb je een aantal verpakkingen nodig van producten waarbij de ondernemer laat zien aandacht te hebben voor duurzaamheid. Voor voorbeelden zie </a:t>
            </a:r>
            <a:r>
              <a:rPr lang="en" sz="1400" u="sng">
                <a:solidFill>
                  <a:schemeClr val="hlink"/>
                </a:solidFill>
                <a:latin typeface="Roboto"/>
                <a:ea typeface="Roboto"/>
                <a:cs typeface="Roboto"/>
                <a:sym typeface="Roboto"/>
                <a:hlinkClick r:id="rId4"/>
              </a:rPr>
              <a:t>BIJLAGE Eodn2 voorbeelden producten </a:t>
            </a:r>
            <a:r>
              <a:rPr lang="en" sz="1400">
                <a:solidFill>
                  <a:srgbClr val="000000"/>
                </a:solidFill>
                <a:latin typeface="Roboto"/>
                <a:ea typeface="Roboto"/>
                <a:cs typeface="Roboto"/>
                <a:sym typeface="Roboto"/>
              </a:rPr>
              <a:t>.</a:t>
            </a:r>
            <a:endParaRPr sz="1400">
              <a:solidFill>
                <a:srgbClr val="000000"/>
              </a:solidFill>
              <a:latin typeface="Roboto"/>
              <a:ea typeface="Roboto"/>
              <a:cs typeface="Roboto"/>
              <a:sym typeface="Roboto"/>
            </a:endParaRPr>
          </a:p>
          <a:p>
            <a:pPr indent="0" lvl="0" marL="0" rtl="0" algn="l">
              <a:spcBef>
                <a:spcPts val="0"/>
              </a:spcBef>
              <a:spcAft>
                <a:spcPts val="0"/>
              </a:spcAft>
              <a:buNone/>
            </a:pPr>
            <a:r>
              <a:rPr lang="en" sz="1400">
                <a:solidFill>
                  <a:srgbClr val="000000"/>
                </a:solidFill>
                <a:latin typeface="Roboto"/>
                <a:ea typeface="Roboto"/>
                <a:cs typeface="Roboto"/>
                <a:sym typeface="Roboto"/>
              </a:rPr>
              <a:t>Laat het model zien van een lineaire economie. Geef uitleg over het chronologische verloop van het proces van een product. Dit start met een grondstof en eindigt met afval. Geef kinderen in groepjes een verpakking. Laat ze kritisch kijken naar de verpakkingen. Zien ze duurzame initiatieven? Op welke plek in het model past dit duurzame initiatief?</a:t>
            </a:r>
            <a:endParaRPr sz="1400">
              <a:latin typeface="Roboto"/>
              <a:ea typeface="Roboto"/>
              <a:cs typeface="Roboto"/>
              <a:sym typeface="Roboto"/>
            </a:endParaRPr>
          </a:p>
        </p:txBody>
      </p:sp>
      <p:sp>
        <p:nvSpPr>
          <p:cNvPr id="78" name="Google Shape;78;p15"/>
          <p:cNvSpPr txBox="1"/>
          <p:nvPr>
            <p:ph idx="1" type="subTitle"/>
          </p:nvPr>
        </p:nvSpPr>
        <p:spPr>
          <a:xfrm>
            <a:off x="131350" y="4741025"/>
            <a:ext cx="4077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1</a:t>
            </a:r>
            <a:endParaRPr sz="1400">
              <a:solidFill>
                <a:schemeClr val="lt1"/>
              </a:solidFill>
              <a:latin typeface="Barlow Semi Condensed"/>
              <a:ea typeface="Barlow Semi Condensed"/>
              <a:cs typeface="Barlow Semi Condensed"/>
              <a:sym typeface="Barlow Semi Condensed"/>
            </a:endParaRPr>
          </a:p>
        </p:txBody>
      </p:sp>
      <p:sp>
        <p:nvSpPr>
          <p:cNvPr id="79" name="Google Shape;79;p15"/>
          <p:cNvSpPr txBox="1"/>
          <p:nvPr>
            <p:ph idx="1" type="subTitle"/>
          </p:nvPr>
        </p:nvSpPr>
        <p:spPr>
          <a:xfrm>
            <a:off x="713650" y="4741025"/>
            <a:ext cx="64380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VOOR DE LEERKRACHT – LES 2: DUURZAAM ONDERNEMEN</a:t>
            </a:r>
            <a:endParaRPr sz="1400">
              <a:solidFill>
                <a:schemeClr val="lt1"/>
              </a:solidFill>
              <a:latin typeface="Barlow Semi Condensed"/>
              <a:ea typeface="Barlow Semi Condensed"/>
              <a:cs typeface="Barlow Semi Condensed"/>
              <a:sym typeface="Barlow Semi Condensed"/>
            </a:endParaRPr>
          </a:p>
        </p:txBody>
      </p:sp>
      <p:sp>
        <p:nvSpPr>
          <p:cNvPr id="80" name="Google Shape;80;p15"/>
          <p:cNvSpPr txBox="1"/>
          <p:nvPr>
            <p:ph idx="1" type="subTitle"/>
          </p:nvPr>
        </p:nvSpPr>
        <p:spPr>
          <a:xfrm>
            <a:off x="6949500" y="4741025"/>
            <a:ext cx="1586700" cy="4002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PLUSJEKLAS.NL</a:t>
            </a:r>
            <a:endParaRPr sz="1400">
              <a:solidFill>
                <a:schemeClr val="lt1"/>
              </a:solidFill>
              <a:latin typeface="Barlow Semi Condensed"/>
              <a:ea typeface="Barlow Semi Condensed"/>
              <a:cs typeface="Barlow Semi Condensed"/>
              <a:sym typeface="Barlow Semi Condense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pic>
        <p:nvPicPr>
          <p:cNvPr id="85" name="Google Shape;85;p16"/>
          <p:cNvPicPr preferRelativeResize="0"/>
          <p:nvPr/>
        </p:nvPicPr>
        <p:blipFill rotWithShape="1">
          <a:blip r:embed="rId3">
            <a:alphaModFix/>
          </a:blip>
          <a:srcRect b="0" l="0" r="0" t="0"/>
          <a:stretch/>
        </p:blipFill>
        <p:spPr>
          <a:xfrm>
            <a:off x="0" y="2286"/>
            <a:ext cx="9144000" cy="5138928"/>
          </a:xfrm>
          <a:prstGeom prst="rect">
            <a:avLst/>
          </a:prstGeom>
          <a:noFill/>
          <a:ln>
            <a:noFill/>
          </a:ln>
        </p:spPr>
      </p:pic>
      <p:sp>
        <p:nvSpPr>
          <p:cNvPr id="86" name="Google Shape;86;p16"/>
          <p:cNvSpPr txBox="1"/>
          <p:nvPr>
            <p:ph type="ctrTitle"/>
          </p:nvPr>
        </p:nvSpPr>
        <p:spPr>
          <a:xfrm>
            <a:off x="713650" y="838100"/>
            <a:ext cx="3739500" cy="382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rgbClr val="E6008F"/>
                </a:solidFill>
                <a:latin typeface="Roboto"/>
                <a:ea typeface="Roboto"/>
                <a:cs typeface="Roboto"/>
                <a:sym typeface="Roboto"/>
              </a:rPr>
              <a:t>PLUS JE LES</a:t>
            </a:r>
            <a:r>
              <a:rPr b="1" lang="en" sz="1800">
                <a:solidFill>
                  <a:srgbClr val="E6008F"/>
                </a:solidFill>
                <a:latin typeface="Roboto"/>
                <a:ea typeface="Roboto"/>
                <a:cs typeface="Roboto"/>
                <a:sym typeface="Roboto"/>
              </a:rPr>
              <a:t>:</a:t>
            </a:r>
            <a:br>
              <a:rPr b="1" lang="en" sz="1400">
                <a:solidFill>
                  <a:srgbClr val="E6008F"/>
                </a:solidFill>
                <a:latin typeface="Roboto"/>
                <a:ea typeface="Roboto"/>
                <a:cs typeface="Roboto"/>
                <a:sym typeface="Roboto"/>
              </a:rPr>
            </a:br>
            <a:endParaRPr b="1" sz="1400">
              <a:solidFill>
                <a:srgbClr val="E6008F"/>
              </a:solidFill>
              <a:latin typeface="Roboto"/>
              <a:ea typeface="Roboto"/>
              <a:cs typeface="Roboto"/>
              <a:sym typeface="Roboto"/>
            </a:endParaRPr>
          </a:p>
          <a:p>
            <a:pPr indent="0" lvl="0" marL="0" rtl="0" algn="l">
              <a:spcBef>
                <a:spcPts val="0"/>
              </a:spcBef>
              <a:spcAft>
                <a:spcPts val="0"/>
              </a:spcAft>
              <a:buNone/>
            </a:pPr>
            <a:r>
              <a:rPr lang="en" sz="1400">
                <a:solidFill>
                  <a:srgbClr val="212529"/>
                </a:solidFill>
                <a:latin typeface="Roboto"/>
                <a:ea typeface="Roboto"/>
                <a:cs typeface="Roboto"/>
                <a:sym typeface="Roboto"/>
              </a:rPr>
              <a:t>Laat kinderen de ontdekte keuzes benoemen en categoriseren. Bij welke aspect past dit duurzame initiatief: duurzame keuzes in grondstoffen, manier van produceren, aanpak distributie (of juist lokale productie), biologisch afbreekbare verpakkingen enz. </a:t>
            </a:r>
            <a:endParaRPr sz="1400">
              <a:solidFill>
                <a:srgbClr val="212529"/>
              </a:solidFill>
              <a:latin typeface="Roboto"/>
              <a:ea typeface="Roboto"/>
              <a:cs typeface="Roboto"/>
              <a:sym typeface="Roboto"/>
            </a:endParaRPr>
          </a:p>
          <a:p>
            <a:pPr indent="0" lvl="0" marL="0" rtl="0" algn="l">
              <a:spcBef>
                <a:spcPts val="0"/>
              </a:spcBef>
              <a:spcAft>
                <a:spcPts val="0"/>
              </a:spcAft>
              <a:buNone/>
            </a:pPr>
            <a:r>
              <a:rPr lang="en" sz="1400">
                <a:solidFill>
                  <a:srgbClr val="212529"/>
                </a:solidFill>
                <a:latin typeface="Roboto"/>
                <a:ea typeface="Roboto"/>
                <a:cs typeface="Roboto"/>
                <a:sym typeface="Roboto"/>
              </a:rPr>
              <a:t>Benadruk dat duurzame keuzes niet in ieder aspect van het model terug hoeven te komen. Iedere keuze draagt al bij aan het vergroten van duurzaamheid. Maar hoe meer hoe beter natuurlijk.</a:t>
            </a:r>
            <a:endParaRPr sz="1400">
              <a:solidFill>
                <a:srgbClr val="212529"/>
              </a:solidFill>
              <a:latin typeface="Roboto"/>
              <a:ea typeface="Roboto"/>
              <a:cs typeface="Roboto"/>
              <a:sym typeface="Roboto"/>
            </a:endParaRPr>
          </a:p>
          <a:p>
            <a:pPr indent="0" lvl="0" marL="0" rtl="0" algn="l">
              <a:spcBef>
                <a:spcPts val="0"/>
              </a:spcBef>
              <a:spcAft>
                <a:spcPts val="0"/>
              </a:spcAft>
              <a:buNone/>
            </a:pPr>
            <a:r>
              <a:rPr lang="en" sz="1400">
                <a:solidFill>
                  <a:srgbClr val="212529"/>
                </a:solidFill>
                <a:latin typeface="Roboto"/>
                <a:ea typeface="Roboto"/>
                <a:cs typeface="Roboto"/>
                <a:sym typeface="Roboto"/>
              </a:rPr>
              <a:t>Bespreek waarom een ondernemer zijn duurzame verhaal graag wil vertellen. Hij zet het verhaal bewust op de verpakking. </a:t>
            </a:r>
            <a:endParaRPr sz="1400">
              <a:latin typeface="Roboto"/>
              <a:ea typeface="Roboto"/>
              <a:cs typeface="Roboto"/>
              <a:sym typeface="Roboto"/>
            </a:endParaRPr>
          </a:p>
        </p:txBody>
      </p:sp>
      <p:sp>
        <p:nvSpPr>
          <p:cNvPr id="87" name="Google Shape;87;p16"/>
          <p:cNvSpPr txBox="1"/>
          <p:nvPr>
            <p:ph type="ctrTitle"/>
          </p:nvPr>
        </p:nvSpPr>
        <p:spPr>
          <a:xfrm>
            <a:off x="4637125" y="838100"/>
            <a:ext cx="3739500" cy="382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rgbClr val="E6008F"/>
                </a:solidFill>
                <a:latin typeface="Roboto"/>
                <a:ea typeface="Roboto"/>
                <a:cs typeface="Roboto"/>
                <a:sym typeface="Roboto"/>
              </a:rPr>
              <a:t>UITBREIDINGSKANSEN:</a:t>
            </a:r>
            <a:endParaRPr b="1" sz="1800">
              <a:solidFill>
                <a:srgbClr val="E6008F"/>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b="1" sz="1400">
              <a:solidFill>
                <a:srgbClr val="E6008F"/>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1400">
                <a:highlight>
                  <a:schemeClr val="lt1"/>
                </a:highlight>
                <a:latin typeface="Roboto"/>
                <a:ea typeface="Roboto"/>
                <a:cs typeface="Roboto"/>
                <a:sym typeface="Roboto"/>
              </a:rPr>
              <a:t>Welke winkels in jouw omgeving verkopen duurzame producten? Zijn er ook winkels die lokale producten verkopen?</a:t>
            </a:r>
            <a:endParaRPr sz="1400">
              <a:highlight>
                <a:schemeClr val="lt1"/>
              </a:highlight>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1400">
                <a:highlight>
                  <a:schemeClr val="lt1"/>
                </a:highlight>
                <a:latin typeface="Roboto"/>
                <a:ea typeface="Roboto"/>
                <a:cs typeface="Roboto"/>
                <a:sym typeface="Roboto"/>
              </a:rPr>
              <a:t>Breng een bezoek aan een ondernemer in de buurt die bewust duurzaam produceert of vraag of deze ondernemer in de les wil komen vertellen over zijn keuzes. </a:t>
            </a:r>
            <a:endParaRPr sz="1400">
              <a:highlight>
                <a:schemeClr val="lt1"/>
              </a:highlight>
              <a:latin typeface="Roboto"/>
              <a:ea typeface="Roboto"/>
              <a:cs typeface="Roboto"/>
              <a:sym typeface="Roboto"/>
            </a:endParaRPr>
          </a:p>
          <a:p>
            <a:pPr indent="0" lvl="0" marL="0" rtl="0" algn="l">
              <a:spcBef>
                <a:spcPts val="0"/>
              </a:spcBef>
              <a:spcAft>
                <a:spcPts val="0"/>
              </a:spcAft>
              <a:buNone/>
            </a:pPr>
            <a:r>
              <a:t/>
            </a:r>
            <a:endParaRPr sz="1400">
              <a:highlight>
                <a:srgbClr val="FFFFFF"/>
              </a:highlight>
              <a:latin typeface="Roboto"/>
              <a:ea typeface="Roboto"/>
              <a:cs typeface="Roboto"/>
              <a:sym typeface="Roboto"/>
            </a:endParaRPr>
          </a:p>
        </p:txBody>
      </p:sp>
      <p:sp>
        <p:nvSpPr>
          <p:cNvPr id="88" name="Google Shape;88;p16"/>
          <p:cNvSpPr txBox="1"/>
          <p:nvPr>
            <p:ph idx="1" type="subTitle"/>
          </p:nvPr>
        </p:nvSpPr>
        <p:spPr>
          <a:xfrm>
            <a:off x="131350" y="4741025"/>
            <a:ext cx="4077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2</a:t>
            </a:r>
            <a:endParaRPr sz="1400">
              <a:solidFill>
                <a:schemeClr val="lt1"/>
              </a:solidFill>
              <a:latin typeface="Barlow Semi Condensed"/>
              <a:ea typeface="Barlow Semi Condensed"/>
              <a:cs typeface="Barlow Semi Condensed"/>
              <a:sym typeface="Barlow Semi Condensed"/>
            </a:endParaRPr>
          </a:p>
        </p:txBody>
      </p:sp>
      <p:sp>
        <p:nvSpPr>
          <p:cNvPr id="89" name="Google Shape;89;p16"/>
          <p:cNvSpPr txBox="1"/>
          <p:nvPr>
            <p:ph idx="1" type="subTitle"/>
          </p:nvPr>
        </p:nvSpPr>
        <p:spPr>
          <a:xfrm>
            <a:off x="6833925" y="4741025"/>
            <a:ext cx="1702200" cy="4002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PLUSJEKLAS.NL</a:t>
            </a:r>
            <a:endParaRPr sz="1400">
              <a:solidFill>
                <a:schemeClr val="lt1"/>
              </a:solidFill>
              <a:latin typeface="Barlow Semi Condensed"/>
              <a:ea typeface="Barlow Semi Condensed"/>
              <a:cs typeface="Barlow Semi Condensed"/>
              <a:sym typeface="Barlow Semi Condensed"/>
            </a:endParaRPr>
          </a:p>
        </p:txBody>
      </p:sp>
      <p:sp>
        <p:nvSpPr>
          <p:cNvPr id="90" name="Google Shape;90;p16"/>
          <p:cNvSpPr txBox="1"/>
          <p:nvPr>
            <p:ph idx="1" type="subTitle"/>
          </p:nvPr>
        </p:nvSpPr>
        <p:spPr>
          <a:xfrm>
            <a:off x="713650" y="4741025"/>
            <a:ext cx="64380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VOOR DE LEERKRACHT – </a:t>
            </a:r>
            <a:r>
              <a:rPr lang="en" sz="1400">
                <a:solidFill>
                  <a:schemeClr val="lt1"/>
                </a:solidFill>
                <a:latin typeface="Barlow Semi Condensed"/>
                <a:ea typeface="Barlow Semi Condensed"/>
                <a:cs typeface="Barlow Semi Condensed"/>
                <a:sym typeface="Barlow Semi Condensed"/>
              </a:rPr>
              <a:t>LES 2: DUURZAAM ONDERNEMEN</a:t>
            </a:r>
            <a:endParaRPr sz="1400">
              <a:solidFill>
                <a:schemeClr val="lt1"/>
              </a:solidFill>
              <a:latin typeface="Barlow Semi Condensed"/>
              <a:ea typeface="Barlow Semi Condensed"/>
              <a:cs typeface="Barlow Semi Condensed"/>
              <a:sym typeface="Barlow Semi Condense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pic>
        <p:nvPicPr>
          <p:cNvPr id="95" name="Google Shape;95;p17"/>
          <p:cNvPicPr preferRelativeResize="0"/>
          <p:nvPr/>
        </p:nvPicPr>
        <p:blipFill rotWithShape="1">
          <a:blip r:embed="rId3">
            <a:alphaModFix/>
          </a:blip>
          <a:srcRect b="0" l="0" r="0" t="0"/>
          <a:stretch/>
        </p:blipFill>
        <p:spPr>
          <a:xfrm>
            <a:off x="0" y="2286"/>
            <a:ext cx="9144000" cy="5138928"/>
          </a:xfrm>
          <a:prstGeom prst="rect">
            <a:avLst/>
          </a:prstGeom>
          <a:noFill/>
          <a:ln>
            <a:noFill/>
          </a:ln>
        </p:spPr>
      </p:pic>
      <p:sp>
        <p:nvSpPr>
          <p:cNvPr id="96" name="Google Shape;96;p17"/>
          <p:cNvSpPr txBox="1"/>
          <p:nvPr>
            <p:ph type="ctrTitle"/>
          </p:nvPr>
        </p:nvSpPr>
        <p:spPr>
          <a:xfrm>
            <a:off x="713650" y="838100"/>
            <a:ext cx="3739500" cy="3826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800">
                <a:solidFill>
                  <a:srgbClr val="F3A126"/>
                </a:solidFill>
                <a:latin typeface="Roboto"/>
                <a:ea typeface="Roboto"/>
                <a:cs typeface="Roboto"/>
                <a:sym typeface="Roboto"/>
              </a:rPr>
              <a:t>ZOEKTERMEN:</a:t>
            </a:r>
            <a:endParaRPr b="1" sz="1800">
              <a:solidFill>
                <a:srgbClr val="F3A126"/>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1400">
                <a:latin typeface="Roboto"/>
                <a:ea typeface="Roboto"/>
                <a:cs typeface="Roboto"/>
                <a:sym typeface="Roboto"/>
              </a:rPr>
              <a:t>  </a:t>
            </a:r>
            <a:endParaRPr sz="1400">
              <a:latin typeface="Roboto"/>
              <a:ea typeface="Roboto"/>
              <a:cs typeface="Roboto"/>
              <a:sym typeface="Roboto"/>
            </a:endParaRPr>
          </a:p>
          <a:p>
            <a:pPr indent="0" lvl="0" marL="0" rtl="0" algn="l">
              <a:spcBef>
                <a:spcPts val="0"/>
              </a:spcBef>
              <a:spcAft>
                <a:spcPts val="0"/>
              </a:spcAft>
              <a:buNone/>
            </a:pPr>
            <a:r>
              <a:rPr lang="en" sz="1400">
                <a:latin typeface="Roboto"/>
                <a:ea typeface="Roboto"/>
                <a:cs typeface="Roboto"/>
                <a:sym typeface="Roboto"/>
              </a:rPr>
              <a:t>Duurzaamheid</a:t>
            </a:r>
            <a:endParaRPr sz="1400">
              <a:latin typeface="Roboto"/>
              <a:ea typeface="Roboto"/>
              <a:cs typeface="Roboto"/>
              <a:sym typeface="Roboto"/>
            </a:endParaRPr>
          </a:p>
          <a:p>
            <a:pPr indent="0" lvl="0" marL="0" rtl="0" algn="l">
              <a:spcBef>
                <a:spcPts val="0"/>
              </a:spcBef>
              <a:spcAft>
                <a:spcPts val="0"/>
              </a:spcAft>
              <a:buNone/>
            </a:pPr>
            <a:r>
              <a:rPr lang="en" sz="1400">
                <a:latin typeface="Roboto"/>
                <a:ea typeface="Roboto"/>
                <a:cs typeface="Roboto"/>
                <a:sym typeface="Roboto"/>
              </a:rPr>
              <a:t>Duurzaam produceren</a:t>
            </a:r>
            <a:endParaRPr sz="1400">
              <a:latin typeface="Roboto"/>
              <a:ea typeface="Roboto"/>
              <a:cs typeface="Roboto"/>
              <a:sym typeface="Roboto"/>
            </a:endParaRPr>
          </a:p>
          <a:p>
            <a:pPr indent="0" lvl="0" marL="0" rtl="0" algn="l">
              <a:spcBef>
                <a:spcPts val="0"/>
              </a:spcBef>
              <a:spcAft>
                <a:spcPts val="0"/>
              </a:spcAft>
              <a:buNone/>
            </a:pPr>
            <a:r>
              <a:rPr lang="en" sz="1400">
                <a:latin typeface="Roboto"/>
                <a:ea typeface="Roboto"/>
                <a:cs typeface="Roboto"/>
                <a:sym typeface="Roboto"/>
              </a:rPr>
              <a:t>Lineaire economie</a:t>
            </a:r>
            <a:endParaRPr sz="14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1400">
              <a:latin typeface="Roboto"/>
              <a:ea typeface="Roboto"/>
              <a:cs typeface="Roboto"/>
              <a:sym typeface="Roboto"/>
            </a:endParaRPr>
          </a:p>
          <a:p>
            <a:pPr indent="0" lvl="0" marL="0" rtl="0" algn="l">
              <a:spcBef>
                <a:spcPts val="0"/>
              </a:spcBef>
              <a:spcAft>
                <a:spcPts val="0"/>
              </a:spcAft>
              <a:buNone/>
            </a:pPr>
            <a:r>
              <a:t/>
            </a:r>
            <a:endParaRPr sz="1400">
              <a:latin typeface="Roboto"/>
              <a:ea typeface="Roboto"/>
              <a:cs typeface="Roboto"/>
              <a:sym typeface="Roboto"/>
            </a:endParaRPr>
          </a:p>
        </p:txBody>
      </p:sp>
      <p:sp>
        <p:nvSpPr>
          <p:cNvPr id="97" name="Google Shape;97;p17"/>
          <p:cNvSpPr txBox="1"/>
          <p:nvPr>
            <p:ph type="ctrTitle"/>
          </p:nvPr>
        </p:nvSpPr>
        <p:spPr>
          <a:xfrm>
            <a:off x="4662525" y="838100"/>
            <a:ext cx="3739500" cy="3601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rgbClr val="F3A126"/>
                </a:solidFill>
                <a:latin typeface="Roboto"/>
                <a:ea typeface="Roboto"/>
                <a:cs typeface="Roboto"/>
                <a:sym typeface="Roboto"/>
              </a:rPr>
              <a:t>BRONNEN:</a:t>
            </a:r>
            <a:endParaRPr b="1" sz="1800">
              <a:solidFill>
                <a:srgbClr val="F3A126"/>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1400"/>
          </a:p>
          <a:p>
            <a:pPr indent="0" lvl="0" marL="0" rtl="0" algn="l">
              <a:spcBef>
                <a:spcPts val="0"/>
              </a:spcBef>
              <a:spcAft>
                <a:spcPts val="0"/>
              </a:spcAft>
              <a:buClr>
                <a:schemeClr val="dk1"/>
              </a:buClr>
              <a:buSzPts val="1100"/>
              <a:buFont typeface="Arial"/>
              <a:buNone/>
            </a:pPr>
            <a:r>
              <a:rPr lang="en" sz="1400">
                <a:solidFill>
                  <a:srgbClr val="000000"/>
                </a:solidFill>
                <a:latin typeface="Roboto"/>
                <a:ea typeface="Roboto"/>
                <a:cs typeface="Roboto"/>
                <a:sym typeface="Roboto"/>
              </a:rPr>
              <a:t>Model lineaire en circulaire economie uit: </a:t>
            </a:r>
            <a:r>
              <a:rPr lang="en" sz="1400" u="sng">
                <a:solidFill>
                  <a:schemeClr val="hlink"/>
                </a:solidFill>
                <a:hlinkClick r:id="rId4"/>
              </a:rPr>
              <a:t>https://www.regiofoodvalley.nl/fileadmin/regiofoodvalley.nl/documenten/Samenwerkingsprogramma_Living_Lab_Regio_Foodvalley_Circulair_v18dec.pdf</a:t>
            </a:r>
            <a:r>
              <a:rPr lang="en" sz="1400">
                <a:solidFill>
                  <a:srgbClr val="000000"/>
                </a:solidFill>
              </a:rPr>
              <a:t> </a:t>
            </a:r>
            <a:endParaRPr sz="1400">
              <a:solidFill>
                <a:schemeClr val="accent5"/>
              </a:solidFill>
              <a:latin typeface="Roboto"/>
              <a:ea typeface="Roboto"/>
              <a:cs typeface="Roboto"/>
              <a:sym typeface="Roboto"/>
            </a:endParaRPr>
          </a:p>
          <a:p>
            <a:pPr indent="0" lvl="0" marL="0" rtl="0" algn="l">
              <a:spcBef>
                <a:spcPts val="0"/>
              </a:spcBef>
              <a:spcAft>
                <a:spcPts val="0"/>
              </a:spcAft>
              <a:buNone/>
            </a:pPr>
            <a:r>
              <a:t/>
            </a:r>
            <a:endParaRPr sz="1400"/>
          </a:p>
          <a:p>
            <a:pPr indent="0" lvl="0" marL="0" rtl="0" algn="l">
              <a:spcBef>
                <a:spcPts val="0"/>
              </a:spcBef>
              <a:spcAft>
                <a:spcPts val="0"/>
              </a:spcAft>
              <a:buNone/>
            </a:pPr>
            <a:r>
              <a:rPr b="1" lang="en" sz="1800">
                <a:solidFill>
                  <a:srgbClr val="F3A126"/>
                </a:solidFill>
                <a:latin typeface="Roboto"/>
                <a:ea typeface="Roboto"/>
                <a:cs typeface="Roboto"/>
                <a:sym typeface="Roboto"/>
              </a:rPr>
              <a:t>BIJLAGE:</a:t>
            </a:r>
            <a:endParaRPr b="1" sz="1800">
              <a:solidFill>
                <a:srgbClr val="F3A126"/>
              </a:solidFill>
              <a:latin typeface="Roboto"/>
              <a:ea typeface="Roboto"/>
              <a:cs typeface="Roboto"/>
              <a:sym typeface="Roboto"/>
            </a:endParaRPr>
          </a:p>
          <a:p>
            <a:pPr indent="0" lvl="0" marL="0" rtl="0" algn="l">
              <a:spcBef>
                <a:spcPts val="0"/>
              </a:spcBef>
              <a:spcAft>
                <a:spcPts val="0"/>
              </a:spcAft>
              <a:buNone/>
            </a:pPr>
            <a:r>
              <a:t/>
            </a:r>
            <a:endParaRPr b="1" sz="1800">
              <a:solidFill>
                <a:srgbClr val="F3A126"/>
              </a:solidFill>
              <a:latin typeface="Roboto"/>
              <a:ea typeface="Roboto"/>
              <a:cs typeface="Roboto"/>
              <a:sym typeface="Roboto"/>
            </a:endParaRPr>
          </a:p>
          <a:p>
            <a:pPr indent="0" lvl="0" marL="0" rtl="0" algn="l">
              <a:spcBef>
                <a:spcPts val="0"/>
              </a:spcBef>
              <a:spcAft>
                <a:spcPts val="0"/>
              </a:spcAft>
              <a:buNone/>
            </a:pPr>
            <a:r>
              <a:rPr lang="en" sz="1400" u="sng">
                <a:solidFill>
                  <a:schemeClr val="hlink"/>
                </a:solidFill>
                <a:latin typeface="Roboto"/>
                <a:ea typeface="Roboto"/>
                <a:cs typeface="Roboto"/>
                <a:sym typeface="Roboto"/>
                <a:hlinkClick r:id="rId5"/>
              </a:rPr>
              <a:t>BIJLAGE Eodn2 voorbeelden producten </a:t>
            </a:r>
            <a:endParaRPr sz="1400">
              <a:solidFill>
                <a:srgbClr val="000000"/>
              </a:solidFill>
              <a:latin typeface="Roboto"/>
              <a:ea typeface="Roboto"/>
              <a:cs typeface="Roboto"/>
              <a:sym typeface="Roboto"/>
            </a:endParaRPr>
          </a:p>
          <a:p>
            <a:pPr indent="0" lvl="0" marL="0" rtl="0" algn="l">
              <a:spcBef>
                <a:spcPts val="0"/>
              </a:spcBef>
              <a:spcAft>
                <a:spcPts val="0"/>
              </a:spcAft>
              <a:buNone/>
            </a:pPr>
            <a:r>
              <a:t/>
            </a:r>
            <a:endParaRPr b="1" sz="1800">
              <a:solidFill>
                <a:srgbClr val="F3A126"/>
              </a:solidFill>
              <a:latin typeface="Roboto"/>
              <a:ea typeface="Roboto"/>
              <a:cs typeface="Roboto"/>
              <a:sym typeface="Roboto"/>
            </a:endParaRPr>
          </a:p>
          <a:p>
            <a:pPr indent="0" lvl="0" marL="0" rtl="0" algn="l">
              <a:spcBef>
                <a:spcPts val="0"/>
              </a:spcBef>
              <a:spcAft>
                <a:spcPts val="0"/>
              </a:spcAft>
              <a:buNone/>
            </a:pPr>
            <a:r>
              <a:rPr lang="en" sz="1400">
                <a:highlight>
                  <a:srgbClr val="FFFFFF"/>
                </a:highlight>
                <a:latin typeface="Roboto"/>
                <a:ea typeface="Roboto"/>
                <a:cs typeface="Roboto"/>
                <a:sym typeface="Roboto"/>
              </a:rPr>
              <a:t> </a:t>
            </a:r>
            <a:endParaRPr sz="1400">
              <a:latin typeface="Avenir"/>
              <a:ea typeface="Avenir"/>
              <a:cs typeface="Avenir"/>
              <a:sym typeface="Avenir"/>
            </a:endParaRPr>
          </a:p>
        </p:txBody>
      </p:sp>
      <p:sp>
        <p:nvSpPr>
          <p:cNvPr id="98" name="Google Shape;98;p17"/>
          <p:cNvSpPr txBox="1"/>
          <p:nvPr>
            <p:ph idx="1" type="subTitle"/>
          </p:nvPr>
        </p:nvSpPr>
        <p:spPr>
          <a:xfrm>
            <a:off x="6718325" y="4741025"/>
            <a:ext cx="1818000" cy="4002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PLUSJEKLAS.NL</a:t>
            </a:r>
            <a:endParaRPr sz="1400">
              <a:solidFill>
                <a:schemeClr val="lt1"/>
              </a:solidFill>
              <a:latin typeface="Barlow Semi Condensed"/>
              <a:ea typeface="Barlow Semi Condensed"/>
              <a:cs typeface="Barlow Semi Condensed"/>
              <a:sym typeface="Barlow Semi Condensed"/>
            </a:endParaRPr>
          </a:p>
        </p:txBody>
      </p:sp>
      <p:sp>
        <p:nvSpPr>
          <p:cNvPr id="99" name="Google Shape;99;p17"/>
          <p:cNvSpPr txBox="1"/>
          <p:nvPr>
            <p:ph idx="1" type="subTitle"/>
          </p:nvPr>
        </p:nvSpPr>
        <p:spPr>
          <a:xfrm>
            <a:off x="131350" y="4741025"/>
            <a:ext cx="4077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3</a:t>
            </a:r>
            <a:endParaRPr sz="1400">
              <a:solidFill>
                <a:schemeClr val="lt1"/>
              </a:solidFill>
              <a:latin typeface="Barlow Semi Condensed"/>
              <a:ea typeface="Barlow Semi Condensed"/>
              <a:cs typeface="Barlow Semi Condensed"/>
              <a:sym typeface="Barlow Semi Condensed"/>
            </a:endParaRPr>
          </a:p>
        </p:txBody>
      </p:sp>
      <p:sp>
        <p:nvSpPr>
          <p:cNvPr id="100" name="Google Shape;100;p17"/>
          <p:cNvSpPr txBox="1"/>
          <p:nvPr>
            <p:ph idx="1" type="subTitle"/>
          </p:nvPr>
        </p:nvSpPr>
        <p:spPr>
          <a:xfrm>
            <a:off x="713650" y="4741025"/>
            <a:ext cx="6438000" cy="40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lt1"/>
                </a:solidFill>
                <a:latin typeface="Barlow Semi Condensed"/>
                <a:ea typeface="Barlow Semi Condensed"/>
                <a:cs typeface="Barlow Semi Condensed"/>
                <a:sym typeface="Barlow Semi Condensed"/>
              </a:rPr>
              <a:t>VOOR DE LEERKRACHT – </a:t>
            </a:r>
            <a:r>
              <a:rPr lang="en" sz="1400">
                <a:solidFill>
                  <a:schemeClr val="lt1"/>
                </a:solidFill>
                <a:latin typeface="Barlow Semi Condensed"/>
                <a:ea typeface="Barlow Semi Condensed"/>
                <a:cs typeface="Barlow Semi Condensed"/>
                <a:sym typeface="Barlow Semi Condensed"/>
              </a:rPr>
              <a:t>LES 2: DUURZAAM ONDERNEMEN</a:t>
            </a:r>
            <a:endParaRPr sz="1400">
              <a:solidFill>
                <a:schemeClr val="lt1"/>
              </a:solidFill>
              <a:latin typeface="Barlow Semi Condensed"/>
              <a:ea typeface="Barlow Semi Condensed"/>
              <a:cs typeface="Barlow Semi Condensed"/>
              <a:sym typeface="Barlow Semi Condense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